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9"/>
  </p:notesMasterIdLst>
  <p:sldIdLst>
    <p:sldId id="354" r:id="rId2"/>
    <p:sldId id="712" r:id="rId3"/>
    <p:sldId id="723" r:id="rId4"/>
    <p:sldId id="713" r:id="rId5"/>
    <p:sldId id="724" r:id="rId6"/>
    <p:sldId id="716" r:id="rId7"/>
    <p:sldId id="715" r:id="rId8"/>
    <p:sldId id="754" r:id="rId9"/>
    <p:sldId id="744" r:id="rId10"/>
    <p:sldId id="710" r:id="rId11"/>
    <p:sldId id="711" r:id="rId12"/>
    <p:sldId id="259" r:id="rId13"/>
    <p:sldId id="732" r:id="rId14"/>
    <p:sldId id="731" r:id="rId15"/>
    <p:sldId id="733" r:id="rId16"/>
    <p:sldId id="718" r:id="rId17"/>
    <p:sldId id="738" r:id="rId18"/>
    <p:sldId id="726" r:id="rId19"/>
    <p:sldId id="739" r:id="rId20"/>
    <p:sldId id="747" r:id="rId21"/>
    <p:sldId id="756" r:id="rId22"/>
    <p:sldId id="757" r:id="rId23"/>
    <p:sldId id="755" r:id="rId24"/>
    <p:sldId id="750" r:id="rId25"/>
    <p:sldId id="749" r:id="rId26"/>
    <p:sldId id="753" r:id="rId27"/>
    <p:sldId id="745" r:id="rId28"/>
    <p:sldId id="742" r:id="rId29"/>
    <p:sldId id="743" r:id="rId30"/>
    <p:sldId id="746" r:id="rId31"/>
    <p:sldId id="751" r:id="rId32"/>
    <p:sldId id="722" r:id="rId33"/>
    <p:sldId id="736" r:id="rId34"/>
    <p:sldId id="734" r:id="rId35"/>
    <p:sldId id="752" r:id="rId36"/>
    <p:sldId id="729" r:id="rId37"/>
    <p:sldId id="699"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29B"/>
    <a:srgbClr val="F0FF92"/>
    <a:srgbClr val="FF9300"/>
    <a:srgbClr val="BA3A00"/>
    <a:srgbClr val="CF4400"/>
    <a:srgbClr val="FFCDC6"/>
    <a:srgbClr val="FF7E79"/>
    <a:srgbClr val="FF2F92"/>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96"/>
    <p:restoredTop sz="85676"/>
  </p:normalViewPr>
  <p:slideViewPr>
    <p:cSldViewPr snapToGrid="0">
      <p:cViewPr varScale="1">
        <p:scale>
          <a:sx n="82" d="100"/>
          <a:sy n="82" d="100"/>
        </p:scale>
        <p:origin x="184" y="768"/>
      </p:cViewPr>
      <p:guideLst/>
    </p:cSldViewPr>
  </p:slideViewPr>
  <p:notesTextViewPr>
    <p:cViewPr>
      <p:scale>
        <a:sx n="140" d="100"/>
        <a:sy n="14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8AFC22-D516-6C44-8D33-36CA501019E4}" type="datetimeFigureOut">
              <a:rPr lang="en-US" smtClean="0"/>
              <a:t>11/21/24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3D981F-D3F9-F34D-ADF3-E73ABD24A10F}" type="slidenum">
              <a:rPr lang="en-US" smtClean="0"/>
              <a:t>‹#›</a:t>
            </a:fld>
            <a:endParaRPr lang="en-US"/>
          </a:p>
        </p:txBody>
      </p:sp>
    </p:spTree>
    <p:extLst>
      <p:ext uri="{BB962C8B-B14F-4D97-AF65-F5344CB8AC3E}">
        <p14:creationId xmlns:p14="http://schemas.microsoft.com/office/powerpoint/2010/main" val="1305703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I’d like to introduce to you one of the most common and valuable ideas in evolutionary biology, the adaptive landscape. Like lots of popular ideas in science, the adaptive landscape is a metaphor, but it’s one that helps to link entire realms of biology (both in theory and history) and is one you’re likely to come across again and again. For this reason, it’s worthwhile to spend a little time on the idea.</a:t>
            </a:r>
          </a:p>
        </p:txBody>
      </p:sp>
      <p:sp>
        <p:nvSpPr>
          <p:cNvPr id="4" name="Slide Number Placeholder 3"/>
          <p:cNvSpPr>
            <a:spLocks noGrp="1"/>
          </p:cNvSpPr>
          <p:nvPr>
            <p:ph type="sldNum" sz="quarter" idx="5"/>
          </p:nvPr>
        </p:nvSpPr>
        <p:spPr/>
        <p:txBody>
          <a:bodyPr/>
          <a:lstStyle/>
          <a:p>
            <a:fld id="{C83D981F-D3F9-F34D-ADF3-E73ABD24A10F}" type="slidenum">
              <a:rPr lang="en-US" smtClean="0"/>
              <a:t>1</a:t>
            </a:fld>
            <a:endParaRPr lang="en-US"/>
          </a:p>
        </p:txBody>
      </p:sp>
    </p:spTree>
    <p:extLst>
      <p:ext uri="{BB962C8B-B14F-4D97-AF65-F5344CB8AC3E}">
        <p14:creationId xmlns:p14="http://schemas.microsoft.com/office/powerpoint/2010/main" val="1423920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3D981F-D3F9-F34D-ADF3-E73ABD24A10F}" type="slidenum">
              <a:rPr lang="en-US" smtClean="0"/>
              <a:t>12</a:t>
            </a:fld>
            <a:endParaRPr lang="en-US"/>
          </a:p>
        </p:txBody>
      </p:sp>
    </p:spTree>
    <p:extLst>
      <p:ext uri="{BB962C8B-B14F-4D97-AF65-F5344CB8AC3E}">
        <p14:creationId xmlns:p14="http://schemas.microsoft.com/office/powerpoint/2010/main" val="295098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3D981F-D3F9-F34D-ADF3-E73ABD24A10F}" type="slidenum">
              <a:rPr lang="en-US" smtClean="0"/>
              <a:t>13</a:t>
            </a:fld>
            <a:endParaRPr lang="en-US"/>
          </a:p>
        </p:txBody>
      </p:sp>
    </p:spTree>
    <p:extLst>
      <p:ext uri="{BB962C8B-B14F-4D97-AF65-F5344CB8AC3E}">
        <p14:creationId xmlns:p14="http://schemas.microsoft.com/office/powerpoint/2010/main" val="4184706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3D981F-D3F9-F34D-ADF3-E73ABD24A10F}" type="slidenum">
              <a:rPr lang="en-US" smtClean="0"/>
              <a:t>14</a:t>
            </a:fld>
            <a:endParaRPr lang="en-US"/>
          </a:p>
        </p:txBody>
      </p:sp>
    </p:spTree>
    <p:extLst>
      <p:ext uri="{BB962C8B-B14F-4D97-AF65-F5344CB8AC3E}">
        <p14:creationId xmlns:p14="http://schemas.microsoft.com/office/powerpoint/2010/main" val="30780542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important to grasp is that the observed gene or trait frequencies are a </a:t>
            </a:r>
            <a:r>
              <a:rPr lang="en-US" i="1" dirty="0"/>
              <a:t>reflection</a:t>
            </a:r>
            <a:r>
              <a:rPr lang="en-US" i="0" dirty="0"/>
              <a:t> of the landscape and not the landscape itself. They are dictated</a:t>
            </a:r>
            <a:endParaRPr lang="en-US" dirty="0"/>
          </a:p>
        </p:txBody>
      </p:sp>
      <p:sp>
        <p:nvSpPr>
          <p:cNvPr id="4" name="Slide Number Placeholder 3"/>
          <p:cNvSpPr>
            <a:spLocks noGrp="1"/>
          </p:cNvSpPr>
          <p:nvPr>
            <p:ph type="sldNum" sz="quarter" idx="5"/>
          </p:nvPr>
        </p:nvSpPr>
        <p:spPr/>
        <p:txBody>
          <a:bodyPr/>
          <a:lstStyle/>
          <a:p>
            <a:fld id="{C83D981F-D3F9-F34D-ADF3-E73ABD24A10F}" type="slidenum">
              <a:rPr lang="en-US" smtClean="0"/>
              <a:t>15</a:t>
            </a:fld>
            <a:endParaRPr lang="en-US"/>
          </a:p>
        </p:txBody>
      </p:sp>
    </p:spTree>
    <p:extLst>
      <p:ext uri="{BB962C8B-B14F-4D97-AF65-F5344CB8AC3E}">
        <p14:creationId xmlns:p14="http://schemas.microsoft.com/office/powerpoint/2010/main" val="38621376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3D981F-D3F9-F34D-ADF3-E73ABD24A10F}" type="slidenum">
              <a:rPr lang="en-US" smtClean="0"/>
              <a:t>16</a:t>
            </a:fld>
            <a:endParaRPr lang="en-US"/>
          </a:p>
        </p:txBody>
      </p:sp>
    </p:spTree>
    <p:extLst>
      <p:ext uri="{BB962C8B-B14F-4D97-AF65-F5344CB8AC3E}">
        <p14:creationId xmlns:p14="http://schemas.microsoft.com/office/powerpoint/2010/main" val="654053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makes the adaptive landscape so enduring is ...</a:t>
            </a:r>
          </a:p>
          <a:p>
            <a:r>
              <a:rPr lang="en-US" dirty="0"/>
              <a:t>This idea, that we can think of combinations of traits as indicative of fitness was so clever and useful that it spawned extensions in paleontology and ecology.</a:t>
            </a:r>
          </a:p>
        </p:txBody>
      </p:sp>
      <p:sp>
        <p:nvSpPr>
          <p:cNvPr id="4" name="Slide Number Placeholder 3"/>
          <p:cNvSpPr>
            <a:spLocks noGrp="1"/>
          </p:cNvSpPr>
          <p:nvPr>
            <p:ph type="sldNum" sz="quarter" idx="5"/>
          </p:nvPr>
        </p:nvSpPr>
        <p:spPr/>
        <p:txBody>
          <a:bodyPr/>
          <a:lstStyle/>
          <a:p>
            <a:fld id="{C83D981F-D3F9-F34D-ADF3-E73ABD24A10F}" type="slidenum">
              <a:rPr lang="en-US" smtClean="0"/>
              <a:t>17</a:t>
            </a:fld>
            <a:endParaRPr lang="en-US"/>
          </a:p>
        </p:txBody>
      </p:sp>
    </p:spTree>
    <p:extLst>
      <p:ext uri="{BB962C8B-B14F-4D97-AF65-F5344CB8AC3E}">
        <p14:creationId xmlns:p14="http://schemas.microsoft.com/office/powerpoint/2010/main" val="33610792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3D981F-D3F9-F34D-ADF3-E73ABD24A10F}" type="slidenum">
              <a:rPr lang="en-US" smtClean="0"/>
              <a:t>21</a:t>
            </a:fld>
            <a:endParaRPr lang="en-US"/>
          </a:p>
        </p:txBody>
      </p:sp>
    </p:spTree>
    <p:extLst>
      <p:ext uri="{BB962C8B-B14F-4D97-AF65-F5344CB8AC3E}">
        <p14:creationId xmlns:p14="http://schemas.microsoft.com/office/powerpoint/2010/main" val="37217971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3D981F-D3F9-F34D-ADF3-E73ABD24A10F}" type="slidenum">
              <a:rPr lang="en-US" smtClean="0"/>
              <a:t>22</a:t>
            </a:fld>
            <a:endParaRPr lang="en-US"/>
          </a:p>
        </p:txBody>
      </p:sp>
    </p:spTree>
    <p:extLst>
      <p:ext uri="{BB962C8B-B14F-4D97-AF65-F5344CB8AC3E}">
        <p14:creationId xmlns:p14="http://schemas.microsoft.com/office/powerpoint/2010/main" val="1111410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3D981F-D3F9-F34D-ADF3-E73ABD24A10F}" type="slidenum">
              <a:rPr lang="en-US" smtClean="0"/>
              <a:t>23</a:t>
            </a:fld>
            <a:endParaRPr lang="en-US"/>
          </a:p>
        </p:txBody>
      </p:sp>
    </p:spTree>
    <p:extLst>
      <p:ext uri="{BB962C8B-B14F-4D97-AF65-F5344CB8AC3E}">
        <p14:creationId xmlns:p14="http://schemas.microsoft.com/office/powerpoint/2010/main" val="5343882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3D981F-D3F9-F34D-ADF3-E73ABD24A10F}" type="slidenum">
              <a:rPr lang="en-US" smtClean="0"/>
              <a:t>25</a:t>
            </a:fld>
            <a:endParaRPr lang="en-US"/>
          </a:p>
        </p:txBody>
      </p:sp>
    </p:spTree>
    <p:extLst>
      <p:ext uri="{BB962C8B-B14F-4D97-AF65-F5344CB8AC3E}">
        <p14:creationId xmlns:p14="http://schemas.microsoft.com/office/powerpoint/2010/main" val="2624378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trying to define the idea, let’s illustrate it first. </a:t>
            </a:r>
          </a:p>
          <a:p>
            <a:r>
              <a:rPr lang="en-US" dirty="0"/>
              <a:t>Let’s imagine it’s a beautiful summer long ago (2023), and we’ve spent each night of the summer going out into our local park and catching frogs and recording some basic measurements, say we focused on measuring the length of the legs and the body length, because these are things that are indicative of jumping performance (how far a frog can jump). We did pretty well going out a lot of nights and managed to measure 250 individual frogs just in the one population we looked at. </a:t>
            </a:r>
          </a:p>
        </p:txBody>
      </p:sp>
      <p:sp>
        <p:nvSpPr>
          <p:cNvPr id="4" name="Slide Number Placeholder 3"/>
          <p:cNvSpPr>
            <a:spLocks noGrp="1"/>
          </p:cNvSpPr>
          <p:nvPr>
            <p:ph type="sldNum" sz="quarter" idx="5"/>
          </p:nvPr>
        </p:nvSpPr>
        <p:spPr/>
        <p:txBody>
          <a:bodyPr/>
          <a:lstStyle/>
          <a:p>
            <a:fld id="{C83D981F-D3F9-F34D-ADF3-E73ABD24A10F}" type="slidenum">
              <a:rPr lang="en-US" smtClean="0"/>
              <a:t>2</a:t>
            </a:fld>
            <a:endParaRPr lang="en-US"/>
          </a:p>
        </p:txBody>
      </p:sp>
    </p:spTree>
    <p:extLst>
      <p:ext uri="{BB962C8B-B14F-4D97-AF65-F5344CB8AC3E}">
        <p14:creationId xmlns:p14="http://schemas.microsoft.com/office/powerpoint/2010/main" val="22756261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3D981F-D3F9-F34D-ADF3-E73ABD24A10F}" type="slidenum">
              <a:rPr lang="en-US" smtClean="0"/>
              <a:t>26</a:t>
            </a:fld>
            <a:endParaRPr lang="en-US"/>
          </a:p>
        </p:txBody>
      </p:sp>
    </p:spTree>
    <p:extLst>
      <p:ext uri="{BB962C8B-B14F-4D97-AF65-F5344CB8AC3E}">
        <p14:creationId xmlns:p14="http://schemas.microsoft.com/office/powerpoint/2010/main" val="38373508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3D981F-D3F9-F34D-ADF3-E73ABD24A10F}" type="slidenum">
              <a:rPr lang="en-US" smtClean="0"/>
              <a:t>32</a:t>
            </a:fld>
            <a:endParaRPr lang="en-US"/>
          </a:p>
        </p:txBody>
      </p:sp>
    </p:spTree>
    <p:extLst>
      <p:ext uri="{BB962C8B-B14F-4D97-AF65-F5344CB8AC3E}">
        <p14:creationId xmlns:p14="http://schemas.microsoft.com/office/powerpoint/2010/main" val="16760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3D981F-D3F9-F34D-ADF3-E73ABD24A10F}" type="slidenum">
              <a:rPr lang="en-US" smtClean="0"/>
              <a:t>33</a:t>
            </a:fld>
            <a:endParaRPr lang="en-US"/>
          </a:p>
        </p:txBody>
      </p:sp>
    </p:spTree>
    <p:extLst>
      <p:ext uri="{BB962C8B-B14F-4D97-AF65-F5344CB8AC3E}">
        <p14:creationId xmlns:p14="http://schemas.microsoft.com/office/powerpoint/2010/main" val="3438704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3D981F-D3F9-F34D-ADF3-E73ABD24A10F}" type="slidenum">
              <a:rPr lang="en-US" smtClean="0"/>
              <a:t>34</a:t>
            </a:fld>
            <a:endParaRPr lang="en-US"/>
          </a:p>
        </p:txBody>
      </p:sp>
    </p:spTree>
    <p:extLst>
      <p:ext uri="{BB962C8B-B14F-4D97-AF65-F5344CB8AC3E}">
        <p14:creationId xmlns:p14="http://schemas.microsoft.com/office/powerpoint/2010/main" val="19114624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upcoming practical we can play around with this by collecting some data and estimating a landscape</a:t>
            </a:r>
          </a:p>
        </p:txBody>
      </p:sp>
      <p:sp>
        <p:nvSpPr>
          <p:cNvPr id="4" name="Slide Number Placeholder 3"/>
          <p:cNvSpPr>
            <a:spLocks noGrp="1"/>
          </p:cNvSpPr>
          <p:nvPr>
            <p:ph type="sldNum" sz="quarter" idx="5"/>
          </p:nvPr>
        </p:nvSpPr>
        <p:spPr/>
        <p:txBody>
          <a:bodyPr/>
          <a:lstStyle/>
          <a:p>
            <a:fld id="{C83D981F-D3F9-F34D-ADF3-E73ABD24A10F}" type="slidenum">
              <a:rPr lang="en-US" smtClean="0"/>
              <a:t>35</a:t>
            </a:fld>
            <a:endParaRPr lang="en-US"/>
          </a:p>
        </p:txBody>
      </p:sp>
    </p:spTree>
    <p:extLst>
      <p:ext uri="{BB962C8B-B14F-4D97-AF65-F5344CB8AC3E}">
        <p14:creationId xmlns:p14="http://schemas.microsoft.com/office/powerpoint/2010/main" val="1196878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looking at the plot of leg length against body length, it looks like the distribution of these traits isn’t completely uniform. There’s a lot more frogs in the highlighted box, and far fewer out on the edges.</a:t>
            </a:r>
          </a:p>
        </p:txBody>
      </p:sp>
      <p:sp>
        <p:nvSpPr>
          <p:cNvPr id="4" name="Slide Number Placeholder 3"/>
          <p:cNvSpPr>
            <a:spLocks noGrp="1"/>
          </p:cNvSpPr>
          <p:nvPr>
            <p:ph type="sldNum" sz="quarter" idx="5"/>
          </p:nvPr>
        </p:nvSpPr>
        <p:spPr/>
        <p:txBody>
          <a:bodyPr/>
          <a:lstStyle/>
          <a:p>
            <a:fld id="{C83D981F-D3F9-F34D-ADF3-E73ABD24A10F}" type="slidenum">
              <a:rPr lang="en-US" smtClean="0"/>
              <a:t>3</a:t>
            </a:fld>
            <a:endParaRPr lang="en-US"/>
          </a:p>
        </p:txBody>
      </p:sp>
    </p:spTree>
    <p:extLst>
      <p:ext uri="{BB962C8B-B14F-4D97-AF65-F5344CB8AC3E}">
        <p14:creationId xmlns:p14="http://schemas.microsoft.com/office/powerpoint/2010/main" val="3040737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summer of 2024 rolls around and we head back out into our park and look for all those same frogs. Of the 250 frogs we initially caught, we’re only able to find 180 of them, and we assume the other 70 frogs didn’t survive, let’s say they were eaten by birds or snakes or fish, or died for whatever reason. </a:t>
            </a:r>
          </a:p>
        </p:txBody>
      </p:sp>
      <p:sp>
        <p:nvSpPr>
          <p:cNvPr id="4" name="Slide Number Placeholder 3"/>
          <p:cNvSpPr>
            <a:spLocks noGrp="1"/>
          </p:cNvSpPr>
          <p:nvPr>
            <p:ph type="sldNum" sz="quarter" idx="5"/>
          </p:nvPr>
        </p:nvSpPr>
        <p:spPr/>
        <p:txBody>
          <a:bodyPr/>
          <a:lstStyle/>
          <a:p>
            <a:fld id="{C83D981F-D3F9-F34D-ADF3-E73ABD24A10F}" type="slidenum">
              <a:rPr lang="en-US" smtClean="0"/>
              <a:t>4</a:t>
            </a:fld>
            <a:endParaRPr lang="en-US"/>
          </a:p>
        </p:txBody>
      </p:sp>
    </p:spTree>
    <p:extLst>
      <p:ext uri="{BB962C8B-B14F-4D97-AF65-F5344CB8AC3E}">
        <p14:creationId xmlns:p14="http://schemas.microsoft.com/office/powerpoint/2010/main" val="1879594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look at the distribution of those surviving frogs and see that the distribution of non-survivors isn’t uniform either. More frogs on the fringes of the plot died, than we would’ve expected assuming an equal survival probability.</a:t>
            </a:r>
          </a:p>
        </p:txBody>
      </p:sp>
      <p:sp>
        <p:nvSpPr>
          <p:cNvPr id="4" name="Slide Number Placeholder 3"/>
          <p:cNvSpPr>
            <a:spLocks noGrp="1"/>
          </p:cNvSpPr>
          <p:nvPr>
            <p:ph type="sldNum" sz="quarter" idx="5"/>
          </p:nvPr>
        </p:nvSpPr>
        <p:spPr/>
        <p:txBody>
          <a:bodyPr/>
          <a:lstStyle/>
          <a:p>
            <a:fld id="{C83D981F-D3F9-F34D-ADF3-E73ABD24A10F}" type="slidenum">
              <a:rPr lang="en-US" smtClean="0"/>
              <a:t>5</a:t>
            </a:fld>
            <a:endParaRPr lang="en-US"/>
          </a:p>
        </p:txBody>
      </p:sp>
    </p:spTree>
    <p:extLst>
      <p:ext uri="{BB962C8B-B14F-4D97-AF65-F5344CB8AC3E}">
        <p14:creationId xmlns:p14="http://schemas.microsoft.com/office/powerpoint/2010/main" val="2564936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visualize that survival likelihood as a heatmap and plot it behind the points. This is useful because if we caught a frog on a given day we could now tell based solely on its morphology if it is likely to have a high or low chance of survival, from this year to the next. </a:t>
            </a:r>
          </a:p>
        </p:txBody>
      </p:sp>
      <p:sp>
        <p:nvSpPr>
          <p:cNvPr id="4" name="Slide Number Placeholder 3"/>
          <p:cNvSpPr>
            <a:spLocks noGrp="1"/>
          </p:cNvSpPr>
          <p:nvPr>
            <p:ph type="sldNum" sz="quarter" idx="5"/>
          </p:nvPr>
        </p:nvSpPr>
        <p:spPr/>
        <p:txBody>
          <a:bodyPr/>
          <a:lstStyle/>
          <a:p>
            <a:fld id="{C83D981F-D3F9-F34D-ADF3-E73ABD24A10F}" type="slidenum">
              <a:rPr lang="en-US" smtClean="0"/>
              <a:t>6</a:t>
            </a:fld>
            <a:endParaRPr lang="en-US"/>
          </a:p>
        </p:txBody>
      </p:sp>
    </p:spTree>
    <p:extLst>
      <p:ext uri="{BB962C8B-B14F-4D97-AF65-F5344CB8AC3E}">
        <p14:creationId xmlns:p14="http://schemas.microsoft.com/office/powerpoint/2010/main" val="2060197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this as a volcano or a mountain.</a:t>
            </a:r>
          </a:p>
          <a:p>
            <a:r>
              <a:rPr lang="en-US" dirty="0"/>
              <a:t>What we’ve done is build an adaptive landscape of this population of frogs, where the cardinal directions (e.g. North, South, East, West) are combinations of traits and the topography is fitness or performance, or something else we might be interested in. </a:t>
            </a:r>
          </a:p>
        </p:txBody>
      </p:sp>
      <p:sp>
        <p:nvSpPr>
          <p:cNvPr id="4" name="Slide Number Placeholder 3"/>
          <p:cNvSpPr>
            <a:spLocks noGrp="1"/>
          </p:cNvSpPr>
          <p:nvPr>
            <p:ph type="sldNum" sz="quarter" idx="5"/>
          </p:nvPr>
        </p:nvSpPr>
        <p:spPr/>
        <p:txBody>
          <a:bodyPr/>
          <a:lstStyle/>
          <a:p>
            <a:fld id="{C83D981F-D3F9-F34D-ADF3-E73ABD24A10F}" type="slidenum">
              <a:rPr lang="en-US" smtClean="0"/>
              <a:t>7</a:t>
            </a:fld>
            <a:endParaRPr lang="en-US"/>
          </a:p>
        </p:txBody>
      </p:sp>
    </p:spTree>
    <p:extLst>
      <p:ext uri="{BB962C8B-B14F-4D97-AF65-F5344CB8AC3E}">
        <p14:creationId xmlns:p14="http://schemas.microsoft.com/office/powerpoint/2010/main" val="3137518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we’ve done is build an adaptive landscape of this population of frogs, where the cardinal directions (e.g. North, South, East, West) are combinations of traits and the topography is fitness or performance, or something else we might be interested in. </a:t>
            </a:r>
          </a:p>
        </p:txBody>
      </p:sp>
      <p:sp>
        <p:nvSpPr>
          <p:cNvPr id="4" name="Slide Number Placeholder 3"/>
          <p:cNvSpPr>
            <a:spLocks noGrp="1"/>
          </p:cNvSpPr>
          <p:nvPr>
            <p:ph type="sldNum" sz="quarter" idx="5"/>
          </p:nvPr>
        </p:nvSpPr>
        <p:spPr/>
        <p:txBody>
          <a:bodyPr/>
          <a:lstStyle/>
          <a:p>
            <a:fld id="{C83D981F-D3F9-F34D-ADF3-E73ABD24A10F}" type="slidenum">
              <a:rPr lang="en-US" smtClean="0"/>
              <a:t>8</a:t>
            </a:fld>
            <a:endParaRPr lang="en-US"/>
          </a:p>
        </p:txBody>
      </p:sp>
    </p:spTree>
    <p:extLst>
      <p:ext uri="{BB962C8B-B14F-4D97-AF65-F5344CB8AC3E}">
        <p14:creationId xmlns:p14="http://schemas.microsoft.com/office/powerpoint/2010/main" val="2883112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3D981F-D3F9-F34D-ADF3-E73ABD24A10F}" type="slidenum">
              <a:rPr lang="en-US" smtClean="0"/>
              <a:t>9</a:t>
            </a:fld>
            <a:endParaRPr lang="en-US"/>
          </a:p>
        </p:txBody>
      </p:sp>
    </p:spTree>
    <p:extLst>
      <p:ext uri="{BB962C8B-B14F-4D97-AF65-F5344CB8AC3E}">
        <p14:creationId xmlns:p14="http://schemas.microsoft.com/office/powerpoint/2010/main" val="2016041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0F5D34B9-6735-D44C-8343-FF5B56A6377A}" type="datetimeFigureOut">
              <a:rPr lang="en-US" smtClean="0"/>
              <a:t>11/21/24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27C88D-B013-FC42-85BE-7DD934010AF4}" type="slidenum">
              <a:rPr lang="en-US" smtClean="0"/>
              <a:t>‹#›</a:t>
            </a:fld>
            <a:endParaRPr lang="en-US"/>
          </a:p>
        </p:txBody>
      </p:sp>
    </p:spTree>
    <p:extLst>
      <p:ext uri="{BB962C8B-B14F-4D97-AF65-F5344CB8AC3E}">
        <p14:creationId xmlns:p14="http://schemas.microsoft.com/office/powerpoint/2010/main" val="1947161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F5D34B9-6735-D44C-8343-FF5B56A6377A}" type="datetimeFigureOut">
              <a:rPr lang="en-US" smtClean="0"/>
              <a:t>11/21/24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27C88D-B013-FC42-85BE-7DD934010AF4}" type="slidenum">
              <a:rPr lang="en-US" smtClean="0"/>
              <a:t>‹#›</a:t>
            </a:fld>
            <a:endParaRPr lang="en-US"/>
          </a:p>
        </p:txBody>
      </p:sp>
    </p:spTree>
    <p:extLst>
      <p:ext uri="{BB962C8B-B14F-4D97-AF65-F5344CB8AC3E}">
        <p14:creationId xmlns:p14="http://schemas.microsoft.com/office/powerpoint/2010/main" val="4148789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F5D34B9-6735-D44C-8343-FF5B56A6377A}" type="datetimeFigureOut">
              <a:rPr lang="en-US" smtClean="0"/>
              <a:t>11/21/24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27C88D-B013-FC42-85BE-7DD934010AF4}" type="slidenum">
              <a:rPr lang="en-US" smtClean="0"/>
              <a:t>‹#›</a:t>
            </a:fld>
            <a:endParaRPr lang="en-US"/>
          </a:p>
        </p:txBody>
      </p:sp>
    </p:spTree>
    <p:extLst>
      <p:ext uri="{BB962C8B-B14F-4D97-AF65-F5344CB8AC3E}">
        <p14:creationId xmlns:p14="http://schemas.microsoft.com/office/powerpoint/2010/main" val="1876922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F5D34B9-6735-D44C-8343-FF5B56A6377A}" type="datetimeFigureOut">
              <a:rPr lang="en-US" smtClean="0"/>
              <a:t>11/21/24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27C88D-B013-FC42-85BE-7DD934010AF4}" type="slidenum">
              <a:rPr lang="en-US" smtClean="0"/>
              <a:t>‹#›</a:t>
            </a:fld>
            <a:endParaRPr lang="en-US"/>
          </a:p>
        </p:txBody>
      </p:sp>
    </p:spTree>
    <p:extLst>
      <p:ext uri="{BB962C8B-B14F-4D97-AF65-F5344CB8AC3E}">
        <p14:creationId xmlns:p14="http://schemas.microsoft.com/office/powerpoint/2010/main" val="4171676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0F5D34B9-6735-D44C-8343-FF5B56A6377A}" type="datetimeFigureOut">
              <a:rPr lang="en-US" smtClean="0"/>
              <a:t>11/21/24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27C88D-B013-FC42-85BE-7DD934010AF4}" type="slidenum">
              <a:rPr lang="en-US" smtClean="0"/>
              <a:t>‹#›</a:t>
            </a:fld>
            <a:endParaRPr lang="en-US"/>
          </a:p>
        </p:txBody>
      </p:sp>
    </p:spTree>
    <p:extLst>
      <p:ext uri="{BB962C8B-B14F-4D97-AF65-F5344CB8AC3E}">
        <p14:creationId xmlns:p14="http://schemas.microsoft.com/office/powerpoint/2010/main" val="2908849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0F5D34B9-6735-D44C-8343-FF5B56A6377A}" type="datetimeFigureOut">
              <a:rPr lang="en-US" smtClean="0"/>
              <a:t>11/21/24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27C88D-B013-FC42-85BE-7DD934010AF4}" type="slidenum">
              <a:rPr lang="en-US" smtClean="0"/>
              <a:t>‹#›</a:t>
            </a:fld>
            <a:endParaRPr lang="en-US"/>
          </a:p>
        </p:txBody>
      </p:sp>
    </p:spTree>
    <p:extLst>
      <p:ext uri="{BB962C8B-B14F-4D97-AF65-F5344CB8AC3E}">
        <p14:creationId xmlns:p14="http://schemas.microsoft.com/office/powerpoint/2010/main" val="4271120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F5D34B9-6735-D44C-8343-FF5B56A6377A}" type="datetimeFigureOut">
              <a:rPr lang="en-US" smtClean="0"/>
              <a:t>11/21/24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427C88D-B013-FC42-85BE-7DD934010AF4}" type="slidenum">
              <a:rPr lang="en-US" smtClean="0"/>
              <a:t>‹#›</a:t>
            </a:fld>
            <a:endParaRPr lang="en-US"/>
          </a:p>
        </p:txBody>
      </p:sp>
    </p:spTree>
    <p:extLst>
      <p:ext uri="{BB962C8B-B14F-4D97-AF65-F5344CB8AC3E}">
        <p14:creationId xmlns:p14="http://schemas.microsoft.com/office/powerpoint/2010/main" val="4018120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0F5D34B9-6735-D44C-8343-FF5B56A6377A}" type="datetimeFigureOut">
              <a:rPr lang="en-US" smtClean="0"/>
              <a:t>11/21/24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27C88D-B013-FC42-85BE-7DD934010AF4}" type="slidenum">
              <a:rPr lang="en-US" smtClean="0"/>
              <a:t>‹#›</a:t>
            </a:fld>
            <a:endParaRPr lang="en-US"/>
          </a:p>
        </p:txBody>
      </p:sp>
    </p:spTree>
    <p:extLst>
      <p:ext uri="{BB962C8B-B14F-4D97-AF65-F5344CB8AC3E}">
        <p14:creationId xmlns:p14="http://schemas.microsoft.com/office/powerpoint/2010/main" val="3628742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5D34B9-6735-D44C-8343-FF5B56A6377A}" type="datetimeFigureOut">
              <a:rPr lang="en-US" smtClean="0"/>
              <a:t>11/21/24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427C88D-B013-FC42-85BE-7DD934010AF4}" type="slidenum">
              <a:rPr lang="en-US" smtClean="0"/>
              <a:t>‹#›</a:t>
            </a:fld>
            <a:endParaRPr lang="en-US"/>
          </a:p>
        </p:txBody>
      </p:sp>
    </p:spTree>
    <p:extLst>
      <p:ext uri="{BB962C8B-B14F-4D97-AF65-F5344CB8AC3E}">
        <p14:creationId xmlns:p14="http://schemas.microsoft.com/office/powerpoint/2010/main" val="22004194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0F5D34B9-6735-D44C-8343-FF5B56A6377A}" type="datetimeFigureOut">
              <a:rPr lang="en-US" smtClean="0"/>
              <a:t>11/21/24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27C88D-B013-FC42-85BE-7DD934010AF4}" type="slidenum">
              <a:rPr lang="en-US" smtClean="0"/>
              <a:t>‹#›</a:t>
            </a:fld>
            <a:endParaRPr lang="en-US"/>
          </a:p>
        </p:txBody>
      </p:sp>
    </p:spTree>
    <p:extLst>
      <p:ext uri="{BB962C8B-B14F-4D97-AF65-F5344CB8AC3E}">
        <p14:creationId xmlns:p14="http://schemas.microsoft.com/office/powerpoint/2010/main" val="27308960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0F5D34B9-6735-D44C-8343-FF5B56A6377A}" type="datetimeFigureOut">
              <a:rPr lang="en-US" smtClean="0"/>
              <a:t>11/21/24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27C88D-B013-FC42-85BE-7DD934010AF4}" type="slidenum">
              <a:rPr lang="en-US" smtClean="0"/>
              <a:t>‹#›</a:t>
            </a:fld>
            <a:endParaRPr lang="en-US"/>
          </a:p>
        </p:txBody>
      </p:sp>
    </p:spTree>
    <p:extLst>
      <p:ext uri="{BB962C8B-B14F-4D97-AF65-F5344CB8AC3E}">
        <p14:creationId xmlns:p14="http://schemas.microsoft.com/office/powerpoint/2010/main" val="2438493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5D34B9-6735-D44C-8343-FF5B56A6377A}" type="datetimeFigureOut">
              <a:rPr lang="en-US" smtClean="0"/>
              <a:t>11/21/24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27C88D-B013-FC42-85BE-7DD934010AF4}" type="slidenum">
              <a:rPr lang="en-US" smtClean="0"/>
              <a:t>‹#›</a:t>
            </a:fld>
            <a:endParaRPr lang="en-US"/>
          </a:p>
        </p:txBody>
      </p:sp>
    </p:spTree>
    <p:extLst>
      <p:ext uri="{BB962C8B-B14F-4D97-AF65-F5344CB8AC3E}">
        <p14:creationId xmlns:p14="http://schemas.microsoft.com/office/powerpoint/2010/main" val="20905939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13" name="Round Same-side Corner of Rectangle 12">
            <a:extLst>
              <a:ext uri="{FF2B5EF4-FFF2-40B4-BE49-F238E27FC236}">
                <a16:creationId xmlns:a16="http://schemas.microsoft.com/office/drawing/2014/main" id="{3A473DA5-3A32-EA9F-F729-EFDDE656BB1C}"/>
              </a:ext>
            </a:extLst>
          </p:cNvPr>
          <p:cNvSpPr/>
          <p:nvPr/>
        </p:nvSpPr>
        <p:spPr>
          <a:xfrm rot="16200000" flipH="1">
            <a:off x="9755294" y="1002805"/>
            <a:ext cx="1751839" cy="3121571"/>
          </a:xfrm>
          <a:prstGeom prst="round2SameRect">
            <a:avLst>
              <a:gd name="adj1" fmla="val 50000"/>
              <a:gd name="adj2" fmla="val 0"/>
            </a:avLst>
          </a:prstGeom>
          <a:solidFill>
            <a:schemeClr val="bg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accent2">
                  <a:lumMod val="75000"/>
                </a:schemeClr>
              </a:solidFill>
              <a:latin typeface="Helvetica Light" panose="020B0403020202020204" pitchFamily="34" charset="0"/>
            </a:endParaRPr>
          </a:p>
        </p:txBody>
      </p:sp>
      <p:pic>
        <p:nvPicPr>
          <p:cNvPr id="3" name="Picture 2">
            <a:extLst>
              <a:ext uri="{FF2B5EF4-FFF2-40B4-BE49-F238E27FC236}">
                <a16:creationId xmlns:a16="http://schemas.microsoft.com/office/drawing/2014/main" id="{9088E65E-5315-52C9-FFD9-B2AC4E662E56}"/>
              </a:ext>
            </a:extLst>
          </p:cNvPr>
          <p:cNvPicPr>
            <a:picLocks noChangeAspect="1"/>
          </p:cNvPicPr>
          <p:nvPr/>
        </p:nvPicPr>
        <p:blipFill>
          <a:blip r:embed="rId3">
            <a:duotone>
              <a:schemeClr val="accent3">
                <a:shade val="45000"/>
                <a:satMod val="135000"/>
              </a:schemeClr>
              <a:prstClr val="white"/>
            </a:duotone>
          </a:blip>
          <a:stretch>
            <a:fillRect/>
          </a:stretch>
        </p:blipFill>
        <p:spPr>
          <a:xfrm>
            <a:off x="8902843" y="1372349"/>
            <a:ext cx="3464766" cy="2447511"/>
          </a:xfrm>
          <a:prstGeom prst="rect">
            <a:avLst/>
          </a:prstGeom>
        </p:spPr>
      </p:pic>
      <p:grpSp>
        <p:nvGrpSpPr>
          <p:cNvPr id="9" name="Group 8">
            <a:extLst>
              <a:ext uri="{FF2B5EF4-FFF2-40B4-BE49-F238E27FC236}">
                <a16:creationId xmlns:a16="http://schemas.microsoft.com/office/drawing/2014/main" id="{A14FD871-AC49-050F-72C4-CFC87D870AFB}"/>
              </a:ext>
            </a:extLst>
          </p:cNvPr>
          <p:cNvGrpSpPr/>
          <p:nvPr/>
        </p:nvGrpSpPr>
        <p:grpSpPr>
          <a:xfrm>
            <a:off x="2639168" y="-416875"/>
            <a:ext cx="5819192" cy="5819192"/>
            <a:chOff x="7869914" y="307340"/>
            <a:chExt cx="3797300" cy="3797300"/>
          </a:xfrm>
        </p:grpSpPr>
        <p:sp>
          <p:nvSpPr>
            <p:cNvPr id="8" name="Oval 7">
              <a:extLst>
                <a:ext uri="{FF2B5EF4-FFF2-40B4-BE49-F238E27FC236}">
                  <a16:creationId xmlns:a16="http://schemas.microsoft.com/office/drawing/2014/main" id="{554912FE-7FB3-6702-D9A5-C22069BEE6AA}"/>
                </a:ext>
              </a:extLst>
            </p:cNvPr>
            <p:cNvSpPr/>
            <p:nvPr/>
          </p:nvSpPr>
          <p:spPr>
            <a:xfrm>
              <a:off x="7869914" y="307340"/>
              <a:ext cx="3797300" cy="3797300"/>
            </a:xfrm>
            <a:prstGeom prst="ellipse">
              <a:avLst/>
            </a:prstGeom>
            <a:solidFill>
              <a:schemeClr val="bg1"/>
            </a:solidFill>
            <a:ln w="57150">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D52F646B-4D0D-E65B-A8EA-E62BD522BC31}"/>
                </a:ext>
              </a:extLst>
            </p:cNvPr>
            <p:cNvSpPr txBox="1"/>
            <p:nvPr/>
          </p:nvSpPr>
          <p:spPr>
            <a:xfrm>
              <a:off x="8210481" y="947123"/>
              <a:ext cx="3244132" cy="2217877"/>
            </a:xfrm>
            <a:prstGeom prst="rect">
              <a:avLst/>
            </a:prstGeom>
            <a:noFill/>
          </p:spPr>
          <p:txBody>
            <a:bodyPr wrap="square" rtlCol="0">
              <a:noAutofit/>
            </a:bodyPr>
            <a:lstStyle/>
            <a:p>
              <a:pPr algn="ctr"/>
              <a:r>
                <a:rPr lang="en-US" sz="3600" dirty="0">
                  <a:solidFill>
                    <a:schemeClr val="accent3">
                      <a:lumMod val="60000"/>
                      <a:lumOff val="40000"/>
                    </a:schemeClr>
                  </a:solidFill>
                  <a:latin typeface="Helvetica Light" panose="020B0403020202020204" pitchFamily="34" charset="0"/>
                </a:rPr>
                <a:t>INTRODUCING:</a:t>
              </a:r>
              <a:endParaRPr lang="en-US" sz="4400" dirty="0">
                <a:solidFill>
                  <a:schemeClr val="accent3">
                    <a:lumMod val="60000"/>
                    <a:lumOff val="40000"/>
                  </a:schemeClr>
                </a:solidFill>
                <a:latin typeface="Helvetica Light" panose="020B0403020202020204" pitchFamily="34" charset="0"/>
              </a:endParaRPr>
            </a:p>
            <a:p>
              <a:pPr algn="ctr"/>
              <a:r>
                <a:rPr lang="en-US" sz="4400" dirty="0">
                  <a:solidFill>
                    <a:schemeClr val="accent3">
                      <a:lumMod val="75000"/>
                    </a:schemeClr>
                  </a:solidFill>
                  <a:latin typeface="Helvetica Light" panose="020B0403020202020204" pitchFamily="34" charset="0"/>
                </a:rPr>
                <a:t>THE ADAPTIVE LANDSCAPE</a:t>
              </a:r>
            </a:p>
          </p:txBody>
        </p:sp>
      </p:grpSp>
      <p:grpSp>
        <p:nvGrpSpPr>
          <p:cNvPr id="16" name="Group 15">
            <a:extLst>
              <a:ext uri="{FF2B5EF4-FFF2-40B4-BE49-F238E27FC236}">
                <a16:creationId xmlns:a16="http://schemas.microsoft.com/office/drawing/2014/main" id="{906520A7-5F86-131B-1771-CB0E633829A4}"/>
              </a:ext>
            </a:extLst>
          </p:cNvPr>
          <p:cNvGrpSpPr/>
          <p:nvPr/>
        </p:nvGrpSpPr>
        <p:grpSpPr>
          <a:xfrm>
            <a:off x="7634946" y="5775155"/>
            <a:ext cx="4569853" cy="1082845"/>
            <a:chOff x="7622147" y="0"/>
            <a:chExt cx="4569853" cy="1082845"/>
          </a:xfrm>
        </p:grpSpPr>
        <p:sp>
          <p:nvSpPr>
            <p:cNvPr id="7" name="Round Same-side Corner of Rectangle 6">
              <a:extLst>
                <a:ext uri="{FF2B5EF4-FFF2-40B4-BE49-F238E27FC236}">
                  <a16:creationId xmlns:a16="http://schemas.microsoft.com/office/drawing/2014/main" id="{1E7D003E-3037-6E33-E21D-E539E4294752}"/>
                </a:ext>
              </a:extLst>
            </p:cNvPr>
            <p:cNvSpPr/>
            <p:nvPr/>
          </p:nvSpPr>
          <p:spPr>
            <a:xfrm rot="16200000" flipH="1">
              <a:off x="9365651" y="-1743504"/>
              <a:ext cx="1082845" cy="4569853"/>
            </a:xfrm>
            <a:prstGeom prst="round2SameRect">
              <a:avLst>
                <a:gd name="adj1" fmla="val 50000"/>
                <a:gd name="adj2" fmla="val 0"/>
              </a:avLst>
            </a:prstGeom>
            <a:solidFill>
              <a:srgbClr val="BA3A00"/>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accent2">
                    <a:lumMod val="75000"/>
                  </a:schemeClr>
                </a:solidFill>
                <a:latin typeface="Helvetica Light" panose="020B0403020202020204" pitchFamily="34" charset="0"/>
              </a:endParaRPr>
            </a:p>
          </p:txBody>
        </p:sp>
        <p:sp>
          <p:nvSpPr>
            <p:cNvPr id="4" name="TextBox 3">
              <a:extLst>
                <a:ext uri="{FF2B5EF4-FFF2-40B4-BE49-F238E27FC236}">
                  <a16:creationId xmlns:a16="http://schemas.microsoft.com/office/drawing/2014/main" id="{6F07614A-F511-A530-3248-94258E828437}"/>
                </a:ext>
              </a:extLst>
            </p:cNvPr>
            <p:cNvSpPr txBox="1"/>
            <p:nvPr/>
          </p:nvSpPr>
          <p:spPr>
            <a:xfrm>
              <a:off x="7867468" y="337264"/>
              <a:ext cx="4115963" cy="744485"/>
            </a:xfrm>
            <a:prstGeom prst="rect">
              <a:avLst/>
            </a:prstGeom>
            <a:noFill/>
          </p:spPr>
          <p:txBody>
            <a:bodyPr wrap="square" rtlCol="0">
              <a:noAutofit/>
            </a:bodyPr>
            <a:lstStyle/>
            <a:p>
              <a:pPr algn="r">
                <a:lnSpc>
                  <a:spcPts val="3000"/>
                </a:lnSpc>
              </a:pPr>
              <a:r>
                <a:rPr lang="en-US" sz="3000" dirty="0">
                  <a:solidFill>
                    <a:schemeClr val="accent5">
                      <a:lumMod val="20000"/>
                      <a:lumOff val="80000"/>
                    </a:schemeClr>
                  </a:solidFill>
                  <a:latin typeface="Helvetica Light" panose="020B0403020202020204" pitchFamily="34" charset="0"/>
                </a:rPr>
                <a:t>Teaching Presentation</a:t>
              </a:r>
            </a:p>
            <a:p>
              <a:pPr marL="457200" indent="-457200">
                <a:buFont typeface="Arial" panose="020B0604020202020204" pitchFamily="34" charset="0"/>
                <a:buChar char="•"/>
              </a:pPr>
              <a:endParaRPr lang="en-US" sz="3200" dirty="0">
                <a:solidFill>
                  <a:schemeClr val="accent3">
                    <a:lumMod val="75000"/>
                  </a:schemeClr>
                </a:solidFill>
                <a:latin typeface="Helvetica Light" panose="020B0403020202020204" pitchFamily="34" charset="0"/>
              </a:endParaRPr>
            </a:p>
          </p:txBody>
        </p:sp>
      </p:grpSp>
      <p:grpSp>
        <p:nvGrpSpPr>
          <p:cNvPr id="15" name="Group 14">
            <a:extLst>
              <a:ext uri="{FF2B5EF4-FFF2-40B4-BE49-F238E27FC236}">
                <a16:creationId xmlns:a16="http://schemas.microsoft.com/office/drawing/2014/main" id="{F95CBDF3-E9A4-3ED6-A438-C6BDABF375AA}"/>
              </a:ext>
            </a:extLst>
          </p:cNvPr>
          <p:cNvGrpSpPr/>
          <p:nvPr/>
        </p:nvGrpSpPr>
        <p:grpSpPr>
          <a:xfrm flipH="1">
            <a:off x="0" y="1313382"/>
            <a:ext cx="6775064" cy="6120814"/>
            <a:chOff x="5428755" y="737186"/>
            <a:chExt cx="6775064" cy="6120814"/>
          </a:xfrm>
        </p:grpSpPr>
        <p:sp>
          <p:nvSpPr>
            <p:cNvPr id="17" name="Arc 16">
              <a:extLst>
                <a:ext uri="{FF2B5EF4-FFF2-40B4-BE49-F238E27FC236}">
                  <a16:creationId xmlns:a16="http://schemas.microsoft.com/office/drawing/2014/main" id="{D23C07A9-52C6-F543-5B4D-C5E680BB767A}"/>
                </a:ext>
              </a:extLst>
            </p:cNvPr>
            <p:cNvSpPr/>
            <p:nvPr/>
          </p:nvSpPr>
          <p:spPr>
            <a:xfrm rot="18797686">
              <a:off x="6031710" y="3199452"/>
              <a:ext cx="1620253" cy="1879324"/>
            </a:xfrm>
            <a:prstGeom prst="arc">
              <a:avLst>
                <a:gd name="adj1" fmla="val 16200000"/>
                <a:gd name="adj2" fmla="val 20994178"/>
              </a:avLst>
            </a:prstGeom>
            <a:ln w="38100">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3">
                    <a:lumMod val="50000"/>
                  </a:schemeClr>
                </a:solidFill>
              </a:endParaRPr>
            </a:p>
          </p:txBody>
        </p:sp>
        <p:sp>
          <p:nvSpPr>
            <p:cNvPr id="19" name="Arc 18">
              <a:extLst>
                <a:ext uri="{FF2B5EF4-FFF2-40B4-BE49-F238E27FC236}">
                  <a16:creationId xmlns:a16="http://schemas.microsoft.com/office/drawing/2014/main" id="{4226277B-39A2-831B-72FC-24791542CB83}"/>
                </a:ext>
              </a:extLst>
            </p:cNvPr>
            <p:cNvSpPr/>
            <p:nvPr/>
          </p:nvSpPr>
          <p:spPr>
            <a:xfrm rot="17651800">
              <a:off x="6029785" y="2439257"/>
              <a:ext cx="3413494" cy="3350079"/>
            </a:xfrm>
            <a:prstGeom prst="arc">
              <a:avLst>
                <a:gd name="adj1" fmla="val 16200000"/>
                <a:gd name="adj2" fmla="val 20994178"/>
              </a:avLst>
            </a:prstGeom>
            <a:ln w="38100">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3">
                    <a:lumMod val="50000"/>
                  </a:schemeClr>
                </a:solidFill>
              </a:endParaRPr>
            </a:p>
          </p:txBody>
        </p:sp>
        <p:sp>
          <p:nvSpPr>
            <p:cNvPr id="20" name="Arc 19">
              <a:extLst>
                <a:ext uri="{FF2B5EF4-FFF2-40B4-BE49-F238E27FC236}">
                  <a16:creationId xmlns:a16="http://schemas.microsoft.com/office/drawing/2014/main" id="{B7203767-B1D7-7487-DE91-1B9EA5D388F4}"/>
                </a:ext>
              </a:extLst>
            </p:cNvPr>
            <p:cNvSpPr/>
            <p:nvPr/>
          </p:nvSpPr>
          <p:spPr>
            <a:xfrm rot="18711467">
              <a:off x="8139301" y="1880718"/>
              <a:ext cx="2742359" cy="2695842"/>
            </a:xfrm>
            <a:prstGeom prst="arc">
              <a:avLst>
                <a:gd name="adj1" fmla="val 16200000"/>
                <a:gd name="adj2" fmla="val 20994178"/>
              </a:avLst>
            </a:prstGeom>
            <a:ln w="38100">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3">
                    <a:lumMod val="50000"/>
                  </a:schemeClr>
                </a:solidFill>
              </a:endParaRPr>
            </a:p>
          </p:txBody>
        </p:sp>
        <p:sp>
          <p:nvSpPr>
            <p:cNvPr id="21" name="Oval 20">
              <a:extLst>
                <a:ext uri="{FF2B5EF4-FFF2-40B4-BE49-F238E27FC236}">
                  <a16:creationId xmlns:a16="http://schemas.microsoft.com/office/drawing/2014/main" id="{7767C0DC-CFD9-E0AD-46ED-ECA5A2ADFE97}"/>
                </a:ext>
              </a:extLst>
            </p:cNvPr>
            <p:cNvSpPr/>
            <p:nvPr/>
          </p:nvSpPr>
          <p:spPr>
            <a:xfrm>
              <a:off x="5649280" y="3429000"/>
              <a:ext cx="893440" cy="893440"/>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1A97429-5AE0-4757-31ED-96B21F3DE00F}"/>
                </a:ext>
              </a:extLst>
            </p:cNvPr>
            <p:cNvSpPr/>
            <p:nvPr/>
          </p:nvSpPr>
          <p:spPr>
            <a:xfrm>
              <a:off x="6892543" y="3341927"/>
              <a:ext cx="893440" cy="893440"/>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4256C21-D5B0-CD0A-CC27-EE619C6B895A}"/>
                </a:ext>
              </a:extLst>
            </p:cNvPr>
            <p:cNvSpPr/>
            <p:nvPr/>
          </p:nvSpPr>
          <p:spPr>
            <a:xfrm>
              <a:off x="8079659" y="2169695"/>
              <a:ext cx="893440" cy="893440"/>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D64CA06-0E57-FB66-A4DB-A3ADA7F8A4D9}"/>
                </a:ext>
              </a:extLst>
            </p:cNvPr>
            <p:cNvSpPr/>
            <p:nvPr/>
          </p:nvSpPr>
          <p:spPr>
            <a:xfrm>
              <a:off x="9812207" y="1880937"/>
              <a:ext cx="893440" cy="893440"/>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A picture containing tree&#10;&#10;Description automatically generated">
              <a:extLst>
                <a:ext uri="{FF2B5EF4-FFF2-40B4-BE49-F238E27FC236}">
                  <a16:creationId xmlns:a16="http://schemas.microsoft.com/office/drawing/2014/main" id="{1B9F5DCE-D380-B966-BDEE-3E1FAF1D9F74}"/>
                </a:ext>
              </a:extLst>
            </p:cNvPr>
            <p:cNvPicPr>
              <a:picLocks noChangeAspect="1"/>
            </p:cNvPicPr>
            <p:nvPr/>
          </p:nvPicPr>
          <p:blipFill>
            <a:blip r:embed="rId4"/>
            <a:stretch>
              <a:fillRect/>
            </a:stretch>
          </p:blipFill>
          <p:spPr>
            <a:xfrm>
              <a:off x="5428755" y="1689842"/>
              <a:ext cx="6775064" cy="5168158"/>
            </a:xfrm>
            <a:prstGeom prst="rect">
              <a:avLst/>
            </a:prstGeom>
          </p:spPr>
        </p:pic>
        <p:sp>
          <p:nvSpPr>
            <p:cNvPr id="26" name="Oval 25">
              <a:extLst>
                <a:ext uri="{FF2B5EF4-FFF2-40B4-BE49-F238E27FC236}">
                  <a16:creationId xmlns:a16="http://schemas.microsoft.com/office/drawing/2014/main" id="{9A11D74E-5BBE-730F-6CCF-6783EF3EDEF2}"/>
                </a:ext>
              </a:extLst>
            </p:cNvPr>
            <p:cNvSpPr/>
            <p:nvPr/>
          </p:nvSpPr>
          <p:spPr>
            <a:xfrm>
              <a:off x="11247760" y="3788647"/>
              <a:ext cx="893440" cy="893440"/>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c 26">
              <a:extLst>
                <a:ext uri="{FF2B5EF4-FFF2-40B4-BE49-F238E27FC236}">
                  <a16:creationId xmlns:a16="http://schemas.microsoft.com/office/drawing/2014/main" id="{6FA3D598-72E4-B5DC-90EC-16CBEED5710E}"/>
                </a:ext>
              </a:extLst>
            </p:cNvPr>
            <p:cNvSpPr/>
            <p:nvPr/>
          </p:nvSpPr>
          <p:spPr>
            <a:xfrm rot="8270968">
              <a:off x="6844236" y="737186"/>
              <a:ext cx="3920461" cy="3708216"/>
            </a:xfrm>
            <a:prstGeom prst="arc">
              <a:avLst>
                <a:gd name="adj1" fmla="val 16200000"/>
                <a:gd name="adj2" fmla="val 20994178"/>
              </a:avLst>
            </a:prstGeom>
            <a:ln w="38100">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3">
                    <a:lumMod val="50000"/>
                  </a:schemeClr>
                </a:solidFill>
              </a:endParaRPr>
            </a:p>
          </p:txBody>
        </p:sp>
        <p:sp>
          <p:nvSpPr>
            <p:cNvPr id="28" name="Arc 27">
              <a:extLst>
                <a:ext uri="{FF2B5EF4-FFF2-40B4-BE49-F238E27FC236}">
                  <a16:creationId xmlns:a16="http://schemas.microsoft.com/office/drawing/2014/main" id="{222D21BF-311E-F44A-9607-6B10F9C28A19}"/>
                </a:ext>
              </a:extLst>
            </p:cNvPr>
            <p:cNvSpPr/>
            <p:nvPr/>
          </p:nvSpPr>
          <p:spPr>
            <a:xfrm rot="935442">
              <a:off x="8718953" y="2107413"/>
              <a:ext cx="3102275" cy="3049653"/>
            </a:xfrm>
            <a:prstGeom prst="arc">
              <a:avLst>
                <a:gd name="adj1" fmla="val 16200000"/>
                <a:gd name="adj2" fmla="val 20994178"/>
              </a:avLst>
            </a:prstGeom>
            <a:ln w="38100">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3">
                    <a:lumMod val="50000"/>
                  </a:schemeClr>
                </a:solidFill>
              </a:endParaRPr>
            </a:p>
          </p:txBody>
        </p:sp>
        <p:sp>
          <p:nvSpPr>
            <p:cNvPr id="29" name="Arc 28">
              <a:extLst>
                <a:ext uri="{FF2B5EF4-FFF2-40B4-BE49-F238E27FC236}">
                  <a16:creationId xmlns:a16="http://schemas.microsoft.com/office/drawing/2014/main" id="{92D75430-8064-0F0E-E6FB-FD756A1A5444}"/>
                </a:ext>
              </a:extLst>
            </p:cNvPr>
            <p:cNvSpPr/>
            <p:nvPr/>
          </p:nvSpPr>
          <p:spPr>
            <a:xfrm>
              <a:off x="7799718" y="2490147"/>
              <a:ext cx="2335760" cy="2208854"/>
            </a:xfrm>
            <a:prstGeom prst="arc">
              <a:avLst>
                <a:gd name="adj1" fmla="val 16200000"/>
                <a:gd name="adj2" fmla="val 20994178"/>
              </a:avLst>
            </a:prstGeom>
            <a:ln w="38100">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3">
                    <a:lumMod val="50000"/>
                  </a:schemeClr>
                </a:solidFill>
              </a:endParaRPr>
            </a:p>
          </p:txBody>
        </p:sp>
        <p:sp>
          <p:nvSpPr>
            <p:cNvPr id="30" name="Oval 29">
              <a:extLst>
                <a:ext uri="{FF2B5EF4-FFF2-40B4-BE49-F238E27FC236}">
                  <a16:creationId xmlns:a16="http://schemas.microsoft.com/office/drawing/2014/main" id="{164B4C01-F1C4-A76C-6D95-303AC05A9FD1}"/>
                </a:ext>
              </a:extLst>
            </p:cNvPr>
            <p:cNvSpPr/>
            <p:nvPr/>
          </p:nvSpPr>
          <p:spPr>
            <a:xfrm>
              <a:off x="9956585" y="3287829"/>
              <a:ext cx="893440" cy="893440"/>
            </a:xfrm>
            <a:prstGeom prst="ellipse">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A3BEB2EF-7816-E5C7-F252-1981990ACDD3}"/>
              </a:ext>
            </a:extLst>
          </p:cNvPr>
          <p:cNvGrpSpPr/>
          <p:nvPr/>
        </p:nvGrpSpPr>
        <p:grpSpPr>
          <a:xfrm>
            <a:off x="9585779" y="661150"/>
            <a:ext cx="2758621" cy="1496957"/>
            <a:chOff x="9433379" y="0"/>
            <a:chExt cx="2758621" cy="1496957"/>
          </a:xfrm>
        </p:grpSpPr>
        <p:sp>
          <p:nvSpPr>
            <p:cNvPr id="5" name="Round Same-side Corner of Rectangle 4">
              <a:extLst>
                <a:ext uri="{FF2B5EF4-FFF2-40B4-BE49-F238E27FC236}">
                  <a16:creationId xmlns:a16="http://schemas.microsoft.com/office/drawing/2014/main" id="{E07DF2F0-5CFD-8173-91CF-626072244B29}"/>
                </a:ext>
              </a:extLst>
            </p:cNvPr>
            <p:cNvSpPr/>
            <p:nvPr/>
          </p:nvSpPr>
          <p:spPr>
            <a:xfrm rot="16200000" flipH="1">
              <a:off x="10271267" y="-837888"/>
              <a:ext cx="1082845" cy="2758621"/>
            </a:xfrm>
            <a:prstGeom prst="round2SameRect">
              <a:avLst>
                <a:gd name="adj1" fmla="val 50000"/>
                <a:gd name="adj2" fmla="val 0"/>
              </a:avLst>
            </a:prstGeom>
            <a:solidFill>
              <a:schemeClr val="accent3">
                <a:lumMod val="75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400" dirty="0">
                <a:solidFill>
                  <a:schemeClr val="accent2">
                    <a:lumMod val="75000"/>
                  </a:schemeClr>
                </a:solidFill>
                <a:latin typeface="Helvetica Light" panose="020B0403020202020204" pitchFamily="34" charset="0"/>
              </a:endParaRPr>
            </a:p>
          </p:txBody>
        </p:sp>
        <p:sp>
          <p:nvSpPr>
            <p:cNvPr id="10" name="TextBox 9">
              <a:extLst>
                <a:ext uri="{FF2B5EF4-FFF2-40B4-BE49-F238E27FC236}">
                  <a16:creationId xmlns:a16="http://schemas.microsoft.com/office/drawing/2014/main" id="{971CA208-AA8F-ECDB-D8E0-0AD5448CB2BB}"/>
                </a:ext>
              </a:extLst>
            </p:cNvPr>
            <p:cNvSpPr txBox="1"/>
            <p:nvPr/>
          </p:nvSpPr>
          <p:spPr>
            <a:xfrm>
              <a:off x="10443411" y="172127"/>
              <a:ext cx="1665402" cy="1324830"/>
            </a:xfrm>
            <a:prstGeom prst="rect">
              <a:avLst/>
            </a:prstGeom>
            <a:noFill/>
          </p:spPr>
          <p:txBody>
            <a:bodyPr wrap="square" rtlCol="0">
              <a:noAutofit/>
            </a:bodyPr>
            <a:lstStyle/>
            <a:p>
              <a:pPr algn="r">
                <a:lnSpc>
                  <a:spcPts val="3000"/>
                </a:lnSpc>
              </a:pPr>
              <a:r>
                <a:rPr lang="en-US" sz="3000" dirty="0">
                  <a:solidFill>
                    <a:schemeClr val="accent3">
                      <a:lumMod val="20000"/>
                      <a:lumOff val="80000"/>
                    </a:schemeClr>
                  </a:solidFill>
                  <a:latin typeface="Helvetica Light" panose="020B0403020202020204" pitchFamily="34" charset="0"/>
                </a:rPr>
                <a:t>Ian</a:t>
              </a:r>
              <a:br>
                <a:rPr lang="en-US" sz="3000" dirty="0">
                  <a:solidFill>
                    <a:schemeClr val="accent3">
                      <a:lumMod val="20000"/>
                      <a:lumOff val="80000"/>
                    </a:schemeClr>
                  </a:solidFill>
                  <a:latin typeface="Helvetica Light" panose="020B0403020202020204" pitchFamily="34" charset="0"/>
                </a:rPr>
              </a:br>
              <a:r>
                <a:rPr lang="en-US" sz="3000" dirty="0">
                  <a:solidFill>
                    <a:schemeClr val="accent3">
                      <a:lumMod val="20000"/>
                      <a:lumOff val="80000"/>
                    </a:schemeClr>
                  </a:solidFill>
                  <a:latin typeface="Helvetica Light" panose="020B0403020202020204" pitchFamily="34" charset="0"/>
                </a:rPr>
                <a:t>Brennan</a:t>
              </a:r>
            </a:p>
            <a:p>
              <a:pPr marL="457200" indent="-457200">
                <a:buFont typeface="Arial" panose="020B0604020202020204" pitchFamily="34" charset="0"/>
                <a:buChar char="•"/>
              </a:pPr>
              <a:endParaRPr lang="en-US" sz="3200" dirty="0">
                <a:solidFill>
                  <a:schemeClr val="accent3">
                    <a:lumMod val="75000"/>
                  </a:schemeClr>
                </a:solidFill>
                <a:latin typeface="Helvetica Light" panose="020B0403020202020204" pitchFamily="34" charset="0"/>
              </a:endParaRPr>
            </a:p>
          </p:txBody>
        </p:sp>
        <p:pic>
          <p:nvPicPr>
            <p:cNvPr id="11" name="Picture 2" descr="View IanGBrennan's full-sized avatar">
              <a:extLst>
                <a:ext uri="{FF2B5EF4-FFF2-40B4-BE49-F238E27FC236}">
                  <a16:creationId xmlns:a16="http://schemas.microsoft.com/office/drawing/2014/main" id="{D04B3D3E-05B8-64F8-A3E1-09DB17237CB1}"/>
                </a:ext>
              </a:extLst>
            </p:cNvPr>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9510146" y="64481"/>
              <a:ext cx="953881" cy="9538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74291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E20BF7-B592-E189-AF1F-D1BA2A736FA6}"/>
              </a:ext>
            </a:extLst>
          </p:cNvPr>
          <p:cNvSpPr>
            <a:spLocks noGrp="1"/>
          </p:cNvSpPr>
          <p:nvPr>
            <p:ph idx="1"/>
          </p:nvPr>
        </p:nvSpPr>
        <p:spPr/>
        <p:txBody>
          <a:bodyPr/>
          <a:lstStyle/>
          <a:p>
            <a:r>
              <a:rPr lang="en-US" dirty="0"/>
              <a:t>Bivariate plot of two common traits in a single species</a:t>
            </a:r>
          </a:p>
          <a:p>
            <a:r>
              <a:rPr lang="en-US" dirty="0"/>
              <a:t>E.g. leg ~ SVL in </a:t>
            </a:r>
            <a:r>
              <a:rPr lang="en-US" dirty="0" err="1"/>
              <a:t>Lampropholis</a:t>
            </a:r>
            <a:endParaRPr lang="en-US" dirty="0"/>
          </a:p>
          <a:p>
            <a:endParaRPr lang="en-US" dirty="0"/>
          </a:p>
          <a:p>
            <a:endParaRPr lang="en-US" dirty="0"/>
          </a:p>
          <a:p>
            <a:r>
              <a:rPr lang="en-US" dirty="0"/>
              <a:t>Good sampling of individuals</a:t>
            </a:r>
          </a:p>
          <a:p>
            <a:r>
              <a:rPr lang="en-US" dirty="0"/>
              <a:t>Distribution of traits is reflective of population variation</a:t>
            </a:r>
          </a:p>
          <a:p>
            <a:r>
              <a:rPr lang="en-US" dirty="0"/>
              <a:t>Do we see an uneven distribution of trait variances? </a:t>
            </a:r>
          </a:p>
        </p:txBody>
      </p:sp>
    </p:spTree>
    <p:extLst>
      <p:ext uri="{BB962C8B-B14F-4D97-AF65-F5344CB8AC3E}">
        <p14:creationId xmlns:p14="http://schemas.microsoft.com/office/powerpoint/2010/main" val="2741699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60E355-D3FA-6E1B-926D-FE0FE8BCF20E}"/>
              </a:ext>
            </a:extLst>
          </p:cNvPr>
          <p:cNvSpPr>
            <a:spLocks noGrp="1"/>
          </p:cNvSpPr>
          <p:nvPr>
            <p:ph idx="1"/>
          </p:nvPr>
        </p:nvSpPr>
        <p:spPr/>
        <p:txBody>
          <a:bodyPr/>
          <a:lstStyle/>
          <a:p>
            <a:r>
              <a:rPr lang="en-US" dirty="0" err="1"/>
              <a:t>Funspace</a:t>
            </a:r>
            <a:r>
              <a:rPr lang="en-US" dirty="0"/>
              <a:t> bivariate plot of two common traits in a single species</a:t>
            </a:r>
          </a:p>
          <a:p>
            <a:r>
              <a:rPr lang="en-US" dirty="0"/>
              <a:t>E.g. leg ~ SVL in </a:t>
            </a:r>
            <a:r>
              <a:rPr lang="en-US" dirty="0" err="1"/>
              <a:t>Lampropholis</a:t>
            </a:r>
            <a:r>
              <a:rPr lang="en-US" dirty="0"/>
              <a:t>, with heatmap</a:t>
            </a:r>
          </a:p>
          <a:p>
            <a:endParaRPr lang="en-US" dirty="0"/>
          </a:p>
          <a:p>
            <a:endParaRPr lang="en-US" dirty="0"/>
          </a:p>
          <a:p>
            <a:r>
              <a:rPr lang="en-US" dirty="0"/>
              <a:t>Distribution is not even, points are clustered</a:t>
            </a:r>
          </a:p>
          <a:p>
            <a:endParaRPr lang="en-US" dirty="0"/>
          </a:p>
          <a:p>
            <a:endParaRPr lang="en-US" dirty="0"/>
          </a:p>
          <a:p>
            <a:endParaRPr lang="en-US" dirty="0"/>
          </a:p>
        </p:txBody>
      </p:sp>
    </p:spTree>
    <p:extLst>
      <p:ext uri="{BB962C8B-B14F-4D97-AF65-F5344CB8AC3E}">
        <p14:creationId xmlns:p14="http://schemas.microsoft.com/office/powerpoint/2010/main" val="3198930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3AED259-20E2-1785-18E1-F8F98FA51843}"/>
              </a:ext>
            </a:extLst>
          </p:cNvPr>
          <p:cNvSpPr/>
          <p:nvPr/>
        </p:nvSpPr>
        <p:spPr>
          <a:xfrm>
            <a:off x="6096000" y="0"/>
            <a:ext cx="6095999"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45C2B697-8C6A-D981-ECAF-9B45644286E0}"/>
              </a:ext>
            </a:extLst>
          </p:cNvPr>
          <p:cNvSpPr/>
          <p:nvPr/>
        </p:nvSpPr>
        <p:spPr>
          <a:xfrm>
            <a:off x="8071180" y="1270860"/>
            <a:ext cx="3874094" cy="675238"/>
          </a:xfrm>
          <a:prstGeom prst="roundRect">
            <a:avLst>
              <a:gd name="adj" fmla="val 50000"/>
            </a:avLst>
          </a:prstGeom>
          <a:solidFill>
            <a:schemeClr val="bg1"/>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CB7F566-AD5D-EC94-AFF3-F4420B911DB1}"/>
              </a:ext>
            </a:extLst>
          </p:cNvPr>
          <p:cNvPicPr>
            <a:picLocks noChangeAspect="1"/>
          </p:cNvPicPr>
          <p:nvPr/>
        </p:nvPicPr>
        <p:blipFill>
          <a:blip r:embed="rId3"/>
          <a:stretch>
            <a:fillRect/>
          </a:stretch>
        </p:blipFill>
        <p:spPr>
          <a:xfrm>
            <a:off x="323690" y="2466958"/>
            <a:ext cx="5448619" cy="4110061"/>
          </a:xfrm>
          <a:prstGeom prst="rect">
            <a:avLst/>
          </a:prstGeom>
          <a:ln w="38100">
            <a:solidFill>
              <a:schemeClr val="tx1"/>
            </a:solidFill>
          </a:ln>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E52339A0-8085-FCD8-EAA4-7F87079F9D8C}"/>
              </a:ext>
            </a:extLst>
          </p:cNvPr>
          <p:cNvPicPr>
            <a:picLocks noChangeAspect="1"/>
          </p:cNvPicPr>
          <p:nvPr/>
        </p:nvPicPr>
        <p:blipFill rotWithShape="1">
          <a:blip r:embed="rId4"/>
          <a:srcRect t="10887"/>
          <a:stretch/>
        </p:blipFill>
        <p:spPr>
          <a:xfrm>
            <a:off x="323690" y="527135"/>
            <a:ext cx="5448619" cy="1251617"/>
          </a:xfrm>
          <a:prstGeom prst="rect">
            <a:avLst/>
          </a:prstGeom>
          <a:ln w="38100">
            <a:solidFill>
              <a:schemeClr val="tx1"/>
            </a:solidFill>
          </a:ln>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A0831432-C7E5-0C78-07A9-8DAF63C26571}"/>
              </a:ext>
            </a:extLst>
          </p:cNvPr>
          <p:cNvSpPr txBox="1"/>
          <p:nvPr/>
        </p:nvSpPr>
        <p:spPr>
          <a:xfrm>
            <a:off x="6532447" y="558131"/>
            <a:ext cx="5412827" cy="6049884"/>
          </a:xfrm>
          <a:prstGeom prst="rect">
            <a:avLst/>
          </a:prstGeom>
          <a:noFill/>
        </p:spPr>
        <p:txBody>
          <a:bodyPr wrap="square" lIns="90000" rtlCol="0">
            <a:noAutofit/>
          </a:bodyPr>
          <a:lstStyle/>
          <a:p>
            <a:pPr algn="ctr">
              <a:lnSpc>
                <a:spcPts val="5000"/>
              </a:lnSpc>
            </a:pPr>
            <a:r>
              <a:rPr lang="en-US" sz="3200" dirty="0">
                <a:solidFill>
                  <a:schemeClr val="bg1"/>
                </a:solidFill>
                <a:latin typeface="Helvetica Light" panose="020B0403020202020204" pitchFamily="34" charset="0"/>
              </a:rPr>
              <a:t>Wright (1932) introduced the idea of  </a:t>
            </a:r>
            <a:r>
              <a:rPr lang="en-US" sz="3200" i="1" dirty="0">
                <a:latin typeface="Helvetica Light" panose="020B0403020202020204" pitchFamily="34" charset="0"/>
              </a:rPr>
              <a:t>evolutionary spaces</a:t>
            </a:r>
          </a:p>
          <a:p>
            <a:pPr algn="ctr">
              <a:lnSpc>
                <a:spcPts val="5000"/>
              </a:lnSpc>
            </a:pPr>
            <a:r>
              <a:rPr lang="en-US" sz="3200" dirty="0">
                <a:solidFill>
                  <a:schemeClr val="bg1"/>
                </a:solidFill>
                <a:latin typeface="Helvetica Light" panose="020B0403020202020204" pitchFamily="34" charset="0"/>
              </a:rPr>
              <a:t>____________</a:t>
            </a:r>
          </a:p>
          <a:p>
            <a:pPr algn="ctr">
              <a:lnSpc>
                <a:spcPts val="5000"/>
              </a:lnSpc>
            </a:pPr>
            <a:endParaRPr lang="en-US" sz="3200" dirty="0">
              <a:solidFill>
                <a:schemeClr val="bg1"/>
              </a:solidFill>
              <a:latin typeface="Helvetica Light" panose="020B0403020202020204" pitchFamily="34" charset="0"/>
            </a:endParaRPr>
          </a:p>
          <a:p>
            <a:pPr marL="457200" indent="-457200" algn="ctr">
              <a:lnSpc>
                <a:spcPts val="5000"/>
              </a:lnSpc>
              <a:buFont typeface="Arial" panose="020B0604020202020204" pitchFamily="34" charset="0"/>
              <a:buChar char="•"/>
            </a:pPr>
            <a:endParaRPr lang="en-US" sz="3200" dirty="0">
              <a:solidFill>
                <a:schemeClr val="bg1"/>
              </a:solidFill>
              <a:latin typeface="Helvetica Light" panose="020B0403020202020204" pitchFamily="34" charset="0"/>
            </a:endParaRPr>
          </a:p>
        </p:txBody>
      </p:sp>
    </p:spTree>
    <p:extLst>
      <p:ext uri="{BB962C8B-B14F-4D97-AF65-F5344CB8AC3E}">
        <p14:creationId xmlns:p14="http://schemas.microsoft.com/office/powerpoint/2010/main" val="4042617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3AED259-20E2-1785-18E1-F8F98FA51843}"/>
              </a:ext>
            </a:extLst>
          </p:cNvPr>
          <p:cNvSpPr/>
          <p:nvPr/>
        </p:nvSpPr>
        <p:spPr>
          <a:xfrm>
            <a:off x="6096000" y="0"/>
            <a:ext cx="6095999"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45C2B697-8C6A-D981-ECAF-9B45644286E0}"/>
              </a:ext>
            </a:extLst>
          </p:cNvPr>
          <p:cNvSpPr/>
          <p:nvPr/>
        </p:nvSpPr>
        <p:spPr>
          <a:xfrm>
            <a:off x="8071180" y="1270860"/>
            <a:ext cx="3874094" cy="675238"/>
          </a:xfrm>
          <a:prstGeom prst="roundRect">
            <a:avLst>
              <a:gd name="adj" fmla="val 50000"/>
            </a:avLst>
          </a:prstGeom>
          <a:solidFill>
            <a:schemeClr val="bg1"/>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CB7F566-AD5D-EC94-AFF3-F4420B911DB1}"/>
              </a:ext>
            </a:extLst>
          </p:cNvPr>
          <p:cNvPicPr>
            <a:picLocks noChangeAspect="1"/>
          </p:cNvPicPr>
          <p:nvPr/>
        </p:nvPicPr>
        <p:blipFill>
          <a:blip r:embed="rId3"/>
          <a:stretch>
            <a:fillRect/>
          </a:stretch>
        </p:blipFill>
        <p:spPr>
          <a:xfrm>
            <a:off x="323690" y="2466958"/>
            <a:ext cx="5448619" cy="4110061"/>
          </a:xfrm>
          <a:prstGeom prst="rect">
            <a:avLst/>
          </a:prstGeom>
          <a:ln w="38100">
            <a:solidFill>
              <a:schemeClr val="tx1"/>
            </a:solidFill>
          </a:ln>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E52339A0-8085-FCD8-EAA4-7F87079F9D8C}"/>
              </a:ext>
            </a:extLst>
          </p:cNvPr>
          <p:cNvPicPr>
            <a:picLocks noChangeAspect="1"/>
          </p:cNvPicPr>
          <p:nvPr/>
        </p:nvPicPr>
        <p:blipFill rotWithShape="1">
          <a:blip r:embed="rId4"/>
          <a:srcRect t="10887"/>
          <a:stretch/>
        </p:blipFill>
        <p:spPr>
          <a:xfrm>
            <a:off x="323690" y="527135"/>
            <a:ext cx="5448619" cy="1251617"/>
          </a:xfrm>
          <a:prstGeom prst="rect">
            <a:avLst/>
          </a:prstGeom>
          <a:ln w="38100">
            <a:solidFill>
              <a:schemeClr val="tx1"/>
            </a:solidFill>
          </a:ln>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A0831432-C7E5-0C78-07A9-8DAF63C26571}"/>
              </a:ext>
            </a:extLst>
          </p:cNvPr>
          <p:cNvSpPr txBox="1"/>
          <p:nvPr/>
        </p:nvSpPr>
        <p:spPr>
          <a:xfrm>
            <a:off x="6532447" y="558131"/>
            <a:ext cx="5412827" cy="6049884"/>
          </a:xfrm>
          <a:prstGeom prst="rect">
            <a:avLst/>
          </a:prstGeom>
          <a:noFill/>
        </p:spPr>
        <p:txBody>
          <a:bodyPr wrap="square" lIns="90000" rtlCol="0">
            <a:noAutofit/>
          </a:bodyPr>
          <a:lstStyle/>
          <a:p>
            <a:pPr algn="ctr">
              <a:lnSpc>
                <a:spcPts val="5000"/>
              </a:lnSpc>
            </a:pPr>
            <a:r>
              <a:rPr lang="en-US" sz="3200" dirty="0">
                <a:solidFill>
                  <a:schemeClr val="bg1"/>
                </a:solidFill>
                <a:latin typeface="Helvetica Light" panose="020B0403020202020204" pitchFamily="34" charset="0"/>
              </a:rPr>
              <a:t>Wright (1932) introduced the idea of  </a:t>
            </a:r>
            <a:r>
              <a:rPr lang="en-US" sz="3200" i="1" dirty="0">
                <a:latin typeface="Helvetica Light" panose="020B0403020202020204" pitchFamily="34" charset="0"/>
              </a:rPr>
              <a:t>evolutionary spaces</a:t>
            </a:r>
          </a:p>
          <a:p>
            <a:pPr algn="ctr">
              <a:lnSpc>
                <a:spcPts val="5000"/>
              </a:lnSpc>
            </a:pPr>
            <a:r>
              <a:rPr lang="en-US" sz="3200" dirty="0">
                <a:solidFill>
                  <a:schemeClr val="bg1"/>
                </a:solidFill>
                <a:latin typeface="Helvetica Light" panose="020B0403020202020204" pitchFamily="34" charset="0"/>
              </a:rPr>
              <a:t>____________</a:t>
            </a:r>
          </a:p>
          <a:p>
            <a:pPr marL="457200" indent="-457200">
              <a:lnSpc>
                <a:spcPts val="5000"/>
              </a:lnSpc>
              <a:buFont typeface="Arial" panose="020B0604020202020204" pitchFamily="34" charset="0"/>
              <a:buChar char="•"/>
            </a:pPr>
            <a:r>
              <a:rPr lang="en-US" sz="3200" dirty="0">
                <a:solidFill>
                  <a:schemeClr val="bg1"/>
                </a:solidFill>
                <a:latin typeface="Helvetica Light" panose="020B0403020202020204" pitchFamily="34" charset="0"/>
              </a:rPr>
              <a:t>A topographic map of gene combinations</a:t>
            </a:r>
          </a:p>
          <a:p>
            <a:pPr marL="457200" indent="-457200">
              <a:lnSpc>
                <a:spcPts val="5000"/>
              </a:lnSpc>
              <a:buFont typeface="Arial" panose="020B0604020202020204" pitchFamily="34" charset="0"/>
              <a:buChar char="•"/>
            </a:pPr>
            <a:endParaRPr lang="en-US" sz="3200" dirty="0">
              <a:solidFill>
                <a:schemeClr val="bg1"/>
              </a:solidFill>
              <a:latin typeface="Helvetica Light" panose="020B0403020202020204" pitchFamily="34" charset="0"/>
            </a:endParaRPr>
          </a:p>
          <a:p>
            <a:pPr lvl="1" algn="ctr">
              <a:lnSpc>
                <a:spcPts val="5000"/>
              </a:lnSpc>
            </a:pPr>
            <a:r>
              <a:rPr lang="en-US" sz="3200" dirty="0">
                <a:solidFill>
                  <a:schemeClr val="bg1"/>
                </a:solidFill>
                <a:latin typeface="Helvetica Light" panose="020B0403020202020204" pitchFamily="34" charset="0"/>
              </a:rPr>
              <a:t>think “bird’s eye view”</a:t>
            </a:r>
          </a:p>
          <a:p>
            <a:pPr marL="457200" indent="-457200" algn="ctr">
              <a:lnSpc>
                <a:spcPts val="5000"/>
              </a:lnSpc>
              <a:buFont typeface="Arial" panose="020B0604020202020204" pitchFamily="34" charset="0"/>
              <a:buChar char="•"/>
            </a:pPr>
            <a:endParaRPr lang="en-US" sz="3200" dirty="0">
              <a:solidFill>
                <a:schemeClr val="bg1"/>
              </a:solidFill>
              <a:latin typeface="Helvetica Light" panose="020B0403020202020204" pitchFamily="34" charset="0"/>
            </a:endParaRPr>
          </a:p>
          <a:p>
            <a:pPr marL="457200" indent="-457200" algn="ctr">
              <a:lnSpc>
                <a:spcPts val="5000"/>
              </a:lnSpc>
              <a:buFont typeface="Arial" panose="020B0604020202020204" pitchFamily="34" charset="0"/>
              <a:buChar char="•"/>
            </a:pPr>
            <a:endParaRPr lang="en-US" sz="3200" dirty="0">
              <a:solidFill>
                <a:schemeClr val="bg1"/>
              </a:solidFill>
              <a:latin typeface="Helvetica Light" panose="020B0403020202020204" pitchFamily="34" charset="0"/>
            </a:endParaRPr>
          </a:p>
        </p:txBody>
      </p:sp>
    </p:spTree>
    <p:extLst>
      <p:ext uri="{BB962C8B-B14F-4D97-AF65-F5344CB8AC3E}">
        <p14:creationId xmlns:p14="http://schemas.microsoft.com/office/powerpoint/2010/main" val="3147354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3AED259-20E2-1785-18E1-F8F98FA51843}"/>
              </a:ext>
            </a:extLst>
          </p:cNvPr>
          <p:cNvSpPr/>
          <p:nvPr/>
        </p:nvSpPr>
        <p:spPr>
          <a:xfrm>
            <a:off x="6096000" y="0"/>
            <a:ext cx="6095999"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45C2B697-8C6A-D981-ECAF-9B45644286E0}"/>
              </a:ext>
            </a:extLst>
          </p:cNvPr>
          <p:cNvSpPr/>
          <p:nvPr/>
        </p:nvSpPr>
        <p:spPr>
          <a:xfrm>
            <a:off x="8071180" y="1270860"/>
            <a:ext cx="3874094" cy="675238"/>
          </a:xfrm>
          <a:prstGeom prst="roundRect">
            <a:avLst>
              <a:gd name="adj" fmla="val 50000"/>
            </a:avLst>
          </a:prstGeom>
          <a:solidFill>
            <a:schemeClr val="bg1"/>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52339A0-8085-FCD8-EAA4-7F87079F9D8C}"/>
              </a:ext>
            </a:extLst>
          </p:cNvPr>
          <p:cNvPicPr>
            <a:picLocks noChangeAspect="1"/>
          </p:cNvPicPr>
          <p:nvPr/>
        </p:nvPicPr>
        <p:blipFill rotWithShape="1">
          <a:blip r:embed="rId3"/>
          <a:srcRect t="10887"/>
          <a:stretch/>
        </p:blipFill>
        <p:spPr>
          <a:xfrm>
            <a:off x="323690" y="527135"/>
            <a:ext cx="5448619" cy="1251617"/>
          </a:xfrm>
          <a:prstGeom prst="rect">
            <a:avLst/>
          </a:prstGeom>
          <a:ln w="38100">
            <a:solidFill>
              <a:schemeClr val="tx1"/>
            </a:solidFill>
          </a:ln>
          <a:effectLst>
            <a:outerShdw blurRad="50800" dist="38100" dir="2700000" algn="tl" rotWithShape="0">
              <a:prstClr val="black">
                <a:alpha val="40000"/>
              </a:prstClr>
            </a:outerShdw>
          </a:effectLst>
        </p:spPr>
      </p:pic>
      <p:sp>
        <p:nvSpPr>
          <p:cNvPr id="5" name="Oval 4">
            <a:extLst>
              <a:ext uri="{FF2B5EF4-FFF2-40B4-BE49-F238E27FC236}">
                <a16:creationId xmlns:a16="http://schemas.microsoft.com/office/drawing/2014/main" id="{64C56096-5BAA-F5D5-1F90-8EA71F854C2A}"/>
              </a:ext>
            </a:extLst>
          </p:cNvPr>
          <p:cNvSpPr/>
          <p:nvPr/>
        </p:nvSpPr>
        <p:spPr>
          <a:xfrm>
            <a:off x="3672792" y="5809424"/>
            <a:ext cx="741231" cy="632389"/>
          </a:xfrm>
          <a:prstGeom prst="ellipse">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C39C26D-B343-E34F-DB9A-03BF9B1B640F}"/>
              </a:ext>
            </a:extLst>
          </p:cNvPr>
          <p:cNvSpPr/>
          <p:nvPr/>
        </p:nvSpPr>
        <p:spPr>
          <a:xfrm>
            <a:off x="3893857" y="6055004"/>
            <a:ext cx="299103" cy="279430"/>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0D4B689-6C10-4F3C-C412-D40DC362E7C4}"/>
              </a:ext>
            </a:extLst>
          </p:cNvPr>
          <p:cNvSpPr/>
          <p:nvPr/>
        </p:nvSpPr>
        <p:spPr>
          <a:xfrm rot="831794">
            <a:off x="2642874" y="4148510"/>
            <a:ext cx="363637" cy="591670"/>
          </a:xfrm>
          <a:prstGeom prst="ellipse">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06486EB-BC5D-AAFA-3223-C27E91F16829}"/>
              </a:ext>
            </a:extLst>
          </p:cNvPr>
          <p:cNvSpPr/>
          <p:nvPr/>
        </p:nvSpPr>
        <p:spPr>
          <a:xfrm rot="1845908">
            <a:off x="4755101" y="4608970"/>
            <a:ext cx="607619" cy="690363"/>
          </a:xfrm>
          <a:prstGeom prst="ellipse">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C49EF9D-2E18-7343-1AEB-92E602B8746B}"/>
              </a:ext>
            </a:extLst>
          </p:cNvPr>
          <p:cNvSpPr/>
          <p:nvPr/>
        </p:nvSpPr>
        <p:spPr>
          <a:xfrm rot="1487650">
            <a:off x="4961871" y="4745184"/>
            <a:ext cx="186167" cy="380908"/>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59BCD9F-9062-9F96-D0DA-BC0DEA7D6D41}"/>
              </a:ext>
            </a:extLst>
          </p:cNvPr>
          <p:cNvSpPr/>
          <p:nvPr/>
        </p:nvSpPr>
        <p:spPr>
          <a:xfrm>
            <a:off x="1442591" y="3203002"/>
            <a:ext cx="807576" cy="659719"/>
          </a:xfrm>
          <a:prstGeom prst="ellipse">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BA2A0CC-B3AD-85F7-5329-C34A7DCEB960}"/>
              </a:ext>
            </a:extLst>
          </p:cNvPr>
          <p:cNvSpPr/>
          <p:nvPr/>
        </p:nvSpPr>
        <p:spPr>
          <a:xfrm>
            <a:off x="2082840" y="5359879"/>
            <a:ext cx="741231" cy="632389"/>
          </a:xfrm>
          <a:prstGeom prst="ellipse">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C6B8BC4-533C-2DF4-04B8-7C6C72ED07BF}"/>
              </a:ext>
            </a:extLst>
          </p:cNvPr>
          <p:cNvSpPr/>
          <p:nvPr/>
        </p:nvSpPr>
        <p:spPr>
          <a:xfrm>
            <a:off x="2303905" y="5605459"/>
            <a:ext cx="299103" cy="279430"/>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0FE1F85-80A5-49C5-30BF-10E7B4A6C0EF}"/>
              </a:ext>
            </a:extLst>
          </p:cNvPr>
          <p:cNvSpPr/>
          <p:nvPr/>
        </p:nvSpPr>
        <p:spPr>
          <a:xfrm>
            <a:off x="2709016" y="4245640"/>
            <a:ext cx="262668" cy="273465"/>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A7E53EB-1B93-9E20-E36C-0061C66AD943}"/>
              </a:ext>
            </a:extLst>
          </p:cNvPr>
          <p:cNvSpPr/>
          <p:nvPr/>
        </p:nvSpPr>
        <p:spPr>
          <a:xfrm>
            <a:off x="1596583" y="3374542"/>
            <a:ext cx="418744" cy="358923"/>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2FD537E-8B94-1D6E-ACAC-AC7859D58504}"/>
              </a:ext>
            </a:extLst>
          </p:cNvPr>
          <p:cNvSpPr/>
          <p:nvPr/>
        </p:nvSpPr>
        <p:spPr>
          <a:xfrm rot="15279057">
            <a:off x="5057678" y="2829811"/>
            <a:ext cx="741231" cy="632389"/>
          </a:xfrm>
          <a:prstGeom prst="ellipse">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7BE0DB2-959E-7989-9908-D0596A2CBBAA}"/>
              </a:ext>
            </a:extLst>
          </p:cNvPr>
          <p:cNvSpPr/>
          <p:nvPr/>
        </p:nvSpPr>
        <p:spPr>
          <a:xfrm rot="15279057">
            <a:off x="5278743" y="3075391"/>
            <a:ext cx="299103" cy="279430"/>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B0D558D-2E13-68C0-6488-9223116DBBB0}"/>
              </a:ext>
            </a:extLst>
          </p:cNvPr>
          <p:cNvSpPr/>
          <p:nvPr/>
        </p:nvSpPr>
        <p:spPr>
          <a:xfrm>
            <a:off x="5544054" y="2630205"/>
            <a:ext cx="382247" cy="10461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DA05AD9B-BE7B-B5FD-6CF8-EF4A0FBE1F7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23690" y="2466958"/>
            <a:ext cx="5448619" cy="4110061"/>
          </a:xfrm>
          <a:prstGeom prst="rect">
            <a:avLst/>
          </a:prstGeom>
          <a:ln w="38100">
            <a:solidFill>
              <a:schemeClr val="tx1"/>
            </a:solidFill>
          </a:ln>
          <a:effectLst/>
        </p:spPr>
      </p:pic>
      <p:sp>
        <p:nvSpPr>
          <p:cNvPr id="21" name="TextBox 20">
            <a:extLst>
              <a:ext uri="{FF2B5EF4-FFF2-40B4-BE49-F238E27FC236}">
                <a16:creationId xmlns:a16="http://schemas.microsoft.com/office/drawing/2014/main" id="{AD39188D-31CA-BF15-2192-7877EF2E298F}"/>
              </a:ext>
            </a:extLst>
          </p:cNvPr>
          <p:cNvSpPr txBox="1"/>
          <p:nvPr/>
        </p:nvSpPr>
        <p:spPr>
          <a:xfrm>
            <a:off x="6532447" y="558131"/>
            <a:ext cx="5530117" cy="6049884"/>
          </a:xfrm>
          <a:prstGeom prst="rect">
            <a:avLst/>
          </a:prstGeom>
          <a:noFill/>
        </p:spPr>
        <p:txBody>
          <a:bodyPr wrap="square" lIns="90000" rtlCol="0">
            <a:noAutofit/>
          </a:bodyPr>
          <a:lstStyle/>
          <a:p>
            <a:pPr algn="ctr">
              <a:lnSpc>
                <a:spcPts val="5000"/>
              </a:lnSpc>
            </a:pPr>
            <a:r>
              <a:rPr lang="en-US" sz="3200" dirty="0">
                <a:solidFill>
                  <a:schemeClr val="bg1"/>
                </a:solidFill>
                <a:latin typeface="Helvetica Light" panose="020B0403020202020204" pitchFamily="34" charset="0"/>
              </a:rPr>
              <a:t>Wright (1932) introduced the idea of  </a:t>
            </a:r>
            <a:r>
              <a:rPr lang="en-US" sz="3200" i="1" dirty="0">
                <a:latin typeface="Helvetica Light" panose="020B0403020202020204" pitchFamily="34" charset="0"/>
              </a:rPr>
              <a:t>evolutionary spaces</a:t>
            </a:r>
          </a:p>
          <a:p>
            <a:pPr algn="ctr">
              <a:lnSpc>
                <a:spcPts val="5000"/>
              </a:lnSpc>
            </a:pPr>
            <a:r>
              <a:rPr lang="en-US" sz="3200" dirty="0">
                <a:solidFill>
                  <a:schemeClr val="bg1"/>
                </a:solidFill>
                <a:latin typeface="Helvetica Light" panose="020B0403020202020204" pitchFamily="34" charset="0"/>
              </a:rPr>
              <a:t>____________</a:t>
            </a:r>
          </a:p>
          <a:p>
            <a:pPr marL="457200" indent="-457200">
              <a:lnSpc>
                <a:spcPts val="5000"/>
              </a:lnSpc>
              <a:buFont typeface="Arial" panose="020B0604020202020204" pitchFamily="34" charset="0"/>
              <a:buChar char="•"/>
            </a:pPr>
            <a:r>
              <a:rPr lang="en-US" sz="3200" dirty="0">
                <a:solidFill>
                  <a:schemeClr val="bg1"/>
                </a:solidFill>
                <a:latin typeface="Helvetica Light" panose="020B0403020202020204" pitchFamily="34" charset="0"/>
              </a:rPr>
              <a:t>A topographic map of gene combinations</a:t>
            </a:r>
          </a:p>
          <a:p>
            <a:pPr marL="457200" indent="-457200">
              <a:lnSpc>
                <a:spcPts val="5000"/>
              </a:lnSpc>
              <a:buFont typeface="Arial" panose="020B0604020202020204" pitchFamily="34" charset="0"/>
              <a:buChar char="•"/>
            </a:pPr>
            <a:r>
              <a:rPr lang="en-US" sz="3200" dirty="0">
                <a:solidFill>
                  <a:schemeClr val="bg1"/>
                </a:solidFill>
                <a:latin typeface="Helvetica Light" panose="020B0403020202020204" pitchFamily="34" charset="0"/>
              </a:rPr>
              <a:t>Some areas are </a:t>
            </a:r>
            <a:br>
              <a:rPr lang="en-US" sz="3200" dirty="0">
                <a:solidFill>
                  <a:schemeClr val="bg1"/>
                </a:solidFill>
                <a:latin typeface="Helvetica Light" panose="020B0403020202020204" pitchFamily="34" charset="0"/>
              </a:rPr>
            </a:br>
            <a:r>
              <a:rPr lang="en-US" sz="3000" i="1" dirty="0">
                <a:solidFill>
                  <a:schemeClr val="bg1"/>
                </a:solidFill>
                <a:latin typeface="Helvetica Light" panose="020B0403020202020204" pitchFamily="34" charset="0"/>
              </a:rPr>
              <a:t>heavily</a:t>
            </a:r>
            <a:r>
              <a:rPr lang="en-US" sz="3000" dirty="0">
                <a:solidFill>
                  <a:schemeClr val="bg1"/>
                </a:solidFill>
                <a:latin typeface="Helvetica Light" panose="020B0403020202020204" pitchFamily="34" charset="0"/>
              </a:rPr>
              <a:t>  occupied</a:t>
            </a:r>
            <a:r>
              <a:rPr lang="en-US" sz="3000" i="1" dirty="0">
                <a:solidFill>
                  <a:schemeClr val="bg1"/>
                </a:solidFill>
                <a:latin typeface="Helvetica Light" panose="020B0403020202020204" pitchFamily="34" charset="0"/>
              </a:rPr>
              <a:t> </a:t>
            </a:r>
            <a:r>
              <a:rPr lang="en-US" sz="3000" dirty="0">
                <a:solidFill>
                  <a:schemeClr val="bg1"/>
                </a:solidFill>
                <a:latin typeface="Helvetica Light" panose="020B0403020202020204" pitchFamily="34" charset="0"/>
              </a:rPr>
              <a:t>(</a:t>
            </a:r>
            <a:r>
              <a:rPr lang="en-US" sz="3000" dirty="0">
                <a:solidFill>
                  <a:schemeClr val="accent5">
                    <a:lumMod val="60000"/>
                    <a:lumOff val="40000"/>
                  </a:schemeClr>
                </a:solidFill>
                <a:latin typeface="Helvetica Light" panose="020B0403020202020204" pitchFamily="34" charset="0"/>
              </a:rPr>
              <a:t>peaks</a:t>
            </a:r>
            <a:r>
              <a:rPr lang="en-US" sz="3000" dirty="0">
                <a:solidFill>
                  <a:schemeClr val="bg1"/>
                </a:solidFill>
                <a:latin typeface="Helvetica Light" panose="020B0403020202020204" pitchFamily="34" charset="0"/>
              </a:rPr>
              <a:t>)</a:t>
            </a:r>
          </a:p>
          <a:p>
            <a:pPr algn="ctr">
              <a:lnSpc>
                <a:spcPts val="5000"/>
              </a:lnSpc>
            </a:pPr>
            <a:endParaRPr lang="en-US" sz="3200" dirty="0">
              <a:solidFill>
                <a:schemeClr val="bg1"/>
              </a:solidFill>
              <a:latin typeface="Helvetica Light" panose="020B0403020202020204" pitchFamily="34" charset="0"/>
            </a:endParaRPr>
          </a:p>
        </p:txBody>
      </p:sp>
    </p:spTree>
    <p:extLst>
      <p:ext uri="{BB962C8B-B14F-4D97-AF65-F5344CB8AC3E}">
        <p14:creationId xmlns:p14="http://schemas.microsoft.com/office/powerpoint/2010/main" val="3306522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3AED259-20E2-1785-18E1-F8F98FA51843}"/>
              </a:ext>
            </a:extLst>
          </p:cNvPr>
          <p:cNvSpPr/>
          <p:nvPr/>
        </p:nvSpPr>
        <p:spPr>
          <a:xfrm>
            <a:off x="6096000" y="0"/>
            <a:ext cx="6095999"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45C2B697-8C6A-D981-ECAF-9B45644286E0}"/>
              </a:ext>
            </a:extLst>
          </p:cNvPr>
          <p:cNvSpPr/>
          <p:nvPr/>
        </p:nvSpPr>
        <p:spPr>
          <a:xfrm>
            <a:off x="8071180" y="1270860"/>
            <a:ext cx="3874094" cy="675238"/>
          </a:xfrm>
          <a:prstGeom prst="roundRect">
            <a:avLst>
              <a:gd name="adj" fmla="val 50000"/>
            </a:avLst>
          </a:prstGeom>
          <a:solidFill>
            <a:schemeClr val="bg1"/>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52339A0-8085-FCD8-EAA4-7F87079F9D8C}"/>
              </a:ext>
            </a:extLst>
          </p:cNvPr>
          <p:cNvPicPr>
            <a:picLocks noChangeAspect="1"/>
          </p:cNvPicPr>
          <p:nvPr/>
        </p:nvPicPr>
        <p:blipFill rotWithShape="1">
          <a:blip r:embed="rId3"/>
          <a:srcRect t="10887"/>
          <a:stretch/>
        </p:blipFill>
        <p:spPr>
          <a:xfrm>
            <a:off x="323690" y="527135"/>
            <a:ext cx="5448619" cy="1251617"/>
          </a:xfrm>
          <a:prstGeom prst="rect">
            <a:avLst/>
          </a:prstGeom>
          <a:ln w="38100">
            <a:solidFill>
              <a:schemeClr val="tx1"/>
            </a:solidFill>
          </a:ln>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A0831432-C7E5-0C78-07A9-8DAF63C26571}"/>
              </a:ext>
            </a:extLst>
          </p:cNvPr>
          <p:cNvSpPr txBox="1"/>
          <p:nvPr/>
        </p:nvSpPr>
        <p:spPr>
          <a:xfrm>
            <a:off x="6532447" y="558131"/>
            <a:ext cx="5530117" cy="6049884"/>
          </a:xfrm>
          <a:prstGeom prst="rect">
            <a:avLst/>
          </a:prstGeom>
          <a:noFill/>
        </p:spPr>
        <p:txBody>
          <a:bodyPr wrap="square" lIns="90000" rtlCol="0">
            <a:noAutofit/>
          </a:bodyPr>
          <a:lstStyle/>
          <a:p>
            <a:pPr algn="ctr">
              <a:lnSpc>
                <a:spcPts val="5000"/>
              </a:lnSpc>
            </a:pPr>
            <a:r>
              <a:rPr lang="en-US" sz="3200" dirty="0">
                <a:solidFill>
                  <a:schemeClr val="bg1"/>
                </a:solidFill>
                <a:latin typeface="Helvetica Light" panose="020B0403020202020204" pitchFamily="34" charset="0"/>
              </a:rPr>
              <a:t>Wright (1932) introduced the idea of  </a:t>
            </a:r>
            <a:r>
              <a:rPr lang="en-US" sz="3200" i="1" dirty="0">
                <a:latin typeface="Helvetica Light" panose="020B0403020202020204" pitchFamily="34" charset="0"/>
              </a:rPr>
              <a:t>evolutionary spaces</a:t>
            </a:r>
          </a:p>
          <a:p>
            <a:pPr algn="ctr">
              <a:lnSpc>
                <a:spcPts val="5000"/>
              </a:lnSpc>
            </a:pPr>
            <a:r>
              <a:rPr lang="en-US" sz="3200" dirty="0">
                <a:solidFill>
                  <a:schemeClr val="bg1"/>
                </a:solidFill>
                <a:latin typeface="Helvetica Light" panose="020B0403020202020204" pitchFamily="34" charset="0"/>
              </a:rPr>
              <a:t>____________</a:t>
            </a:r>
          </a:p>
          <a:p>
            <a:pPr marL="457200" indent="-457200">
              <a:lnSpc>
                <a:spcPts val="5000"/>
              </a:lnSpc>
              <a:buFont typeface="Arial" panose="020B0604020202020204" pitchFamily="34" charset="0"/>
              <a:buChar char="•"/>
            </a:pPr>
            <a:r>
              <a:rPr lang="en-US" sz="3200" dirty="0">
                <a:solidFill>
                  <a:schemeClr val="bg1"/>
                </a:solidFill>
                <a:latin typeface="Helvetica Light" panose="020B0403020202020204" pitchFamily="34" charset="0"/>
              </a:rPr>
              <a:t>A topographic map of gene combinations</a:t>
            </a:r>
          </a:p>
          <a:p>
            <a:pPr marL="457200" indent="-457200">
              <a:lnSpc>
                <a:spcPts val="5000"/>
              </a:lnSpc>
              <a:buFont typeface="Arial" panose="020B0604020202020204" pitchFamily="34" charset="0"/>
              <a:buChar char="•"/>
            </a:pPr>
            <a:r>
              <a:rPr lang="en-US" sz="3200" dirty="0">
                <a:solidFill>
                  <a:schemeClr val="bg1"/>
                </a:solidFill>
                <a:latin typeface="Helvetica Light" panose="020B0403020202020204" pitchFamily="34" charset="0"/>
              </a:rPr>
              <a:t>Some areas are </a:t>
            </a:r>
            <a:br>
              <a:rPr lang="en-US" sz="3200" dirty="0">
                <a:solidFill>
                  <a:schemeClr val="bg1"/>
                </a:solidFill>
                <a:latin typeface="Helvetica Light" panose="020B0403020202020204" pitchFamily="34" charset="0"/>
              </a:rPr>
            </a:br>
            <a:r>
              <a:rPr lang="en-US" sz="3000" i="1" dirty="0">
                <a:solidFill>
                  <a:schemeClr val="bg1"/>
                </a:solidFill>
                <a:latin typeface="Helvetica Light" panose="020B0403020202020204" pitchFamily="34" charset="0"/>
              </a:rPr>
              <a:t>heavily</a:t>
            </a:r>
            <a:r>
              <a:rPr lang="en-US" sz="3000" dirty="0">
                <a:solidFill>
                  <a:schemeClr val="bg1"/>
                </a:solidFill>
                <a:latin typeface="Helvetica Light" panose="020B0403020202020204" pitchFamily="34" charset="0"/>
              </a:rPr>
              <a:t>  occupied</a:t>
            </a:r>
            <a:r>
              <a:rPr lang="en-US" sz="3000" i="1" dirty="0">
                <a:solidFill>
                  <a:schemeClr val="bg1"/>
                </a:solidFill>
                <a:latin typeface="Helvetica Light" panose="020B0403020202020204" pitchFamily="34" charset="0"/>
              </a:rPr>
              <a:t> </a:t>
            </a:r>
            <a:r>
              <a:rPr lang="en-US" sz="3000" dirty="0">
                <a:solidFill>
                  <a:schemeClr val="bg1"/>
                </a:solidFill>
                <a:latin typeface="Helvetica Light" panose="020B0403020202020204" pitchFamily="34" charset="0"/>
              </a:rPr>
              <a:t>(</a:t>
            </a:r>
            <a:r>
              <a:rPr lang="en-US" sz="3000" dirty="0">
                <a:solidFill>
                  <a:schemeClr val="accent5">
                    <a:lumMod val="60000"/>
                    <a:lumOff val="40000"/>
                  </a:schemeClr>
                </a:solidFill>
                <a:latin typeface="Helvetica Light" panose="020B0403020202020204" pitchFamily="34" charset="0"/>
              </a:rPr>
              <a:t>peaks</a:t>
            </a:r>
            <a:r>
              <a:rPr lang="en-US" sz="3000" dirty="0">
                <a:solidFill>
                  <a:schemeClr val="bg1"/>
                </a:solidFill>
                <a:latin typeface="Helvetica Light" panose="020B0403020202020204" pitchFamily="34" charset="0"/>
              </a:rPr>
              <a:t>)</a:t>
            </a:r>
          </a:p>
          <a:p>
            <a:pPr marL="457200" indent="-457200">
              <a:lnSpc>
                <a:spcPts val="5000"/>
              </a:lnSpc>
              <a:buFont typeface="Arial" panose="020B0604020202020204" pitchFamily="34" charset="0"/>
              <a:buChar char="•"/>
            </a:pPr>
            <a:r>
              <a:rPr lang="en-US" sz="3200" dirty="0">
                <a:solidFill>
                  <a:schemeClr val="bg1"/>
                </a:solidFill>
                <a:latin typeface="Helvetica Light" panose="020B0403020202020204" pitchFamily="34" charset="0"/>
              </a:rPr>
              <a:t>Some areas are</a:t>
            </a:r>
            <a:br>
              <a:rPr lang="en-US" sz="3200" dirty="0">
                <a:solidFill>
                  <a:schemeClr val="bg1"/>
                </a:solidFill>
                <a:latin typeface="Helvetica Light" panose="020B0403020202020204" pitchFamily="34" charset="0"/>
              </a:rPr>
            </a:br>
            <a:r>
              <a:rPr lang="en-US" sz="3000" i="1" dirty="0">
                <a:solidFill>
                  <a:schemeClr val="bg1"/>
                </a:solidFill>
                <a:latin typeface="Helvetica Light" panose="020B0403020202020204" pitchFamily="34" charset="0"/>
              </a:rPr>
              <a:t>seldom</a:t>
            </a:r>
            <a:r>
              <a:rPr lang="en-US" sz="3000" dirty="0">
                <a:solidFill>
                  <a:schemeClr val="bg1"/>
                </a:solidFill>
                <a:latin typeface="Helvetica Light" panose="020B0403020202020204" pitchFamily="34" charset="0"/>
              </a:rPr>
              <a:t>  occupied</a:t>
            </a:r>
            <a:r>
              <a:rPr lang="en-US" sz="3000" i="1" dirty="0">
                <a:solidFill>
                  <a:schemeClr val="bg1"/>
                </a:solidFill>
                <a:latin typeface="Helvetica Light" panose="020B0403020202020204" pitchFamily="34" charset="0"/>
              </a:rPr>
              <a:t> </a:t>
            </a:r>
            <a:r>
              <a:rPr lang="en-US" sz="3000" dirty="0">
                <a:solidFill>
                  <a:schemeClr val="bg1"/>
                </a:solidFill>
                <a:latin typeface="Helvetica Light" panose="020B0403020202020204" pitchFamily="34" charset="0"/>
              </a:rPr>
              <a:t>(</a:t>
            </a:r>
            <a:r>
              <a:rPr lang="en-US" sz="3000" dirty="0">
                <a:solidFill>
                  <a:schemeClr val="accent4">
                    <a:lumMod val="60000"/>
                    <a:lumOff val="40000"/>
                  </a:schemeClr>
                </a:solidFill>
                <a:latin typeface="Helvetica Light" panose="020B0403020202020204" pitchFamily="34" charset="0"/>
              </a:rPr>
              <a:t>valleys</a:t>
            </a:r>
            <a:r>
              <a:rPr lang="en-US" sz="3000" dirty="0">
                <a:solidFill>
                  <a:schemeClr val="bg1"/>
                </a:solidFill>
                <a:latin typeface="Helvetica Light" panose="020B0403020202020204" pitchFamily="34" charset="0"/>
              </a:rPr>
              <a:t>)</a:t>
            </a:r>
          </a:p>
          <a:p>
            <a:pPr marL="457200" indent="-457200" algn="ctr">
              <a:lnSpc>
                <a:spcPts val="5000"/>
              </a:lnSpc>
              <a:buFont typeface="Arial" panose="020B0604020202020204" pitchFamily="34" charset="0"/>
              <a:buChar char="•"/>
            </a:pPr>
            <a:endParaRPr lang="en-US" sz="3200" dirty="0">
              <a:solidFill>
                <a:schemeClr val="bg1"/>
              </a:solidFill>
              <a:latin typeface="Helvetica Light" panose="020B0403020202020204" pitchFamily="34" charset="0"/>
            </a:endParaRPr>
          </a:p>
          <a:p>
            <a:pPr marL="457200" indent="-457200" algn="ctr">
              <a:lnSpc>
                <a:spcPts val="5000"/>
              </a:lnSpc>
              <a:buFont typeface="Arial" panose="020B0604020202020204" pitchFamily="34" charset="0"/>
              <a:buChar char="•"/>
            </a:pPr>
            <a:endParaRPr lang="en-US" sz="3200" dirty="0">
              <a:solidFill>
                <a:schemeClr val="bg1"/>
              </a:solidFill>
              <a:latin typeface="Helvetica Light" panose="020B0403020202020204" pitchFamily="34" charset="0"/>
            </a:endParaRPr>
          </a:p>
        </p:txBody>
      </p:sp>
      <p:sp>
        <p:nvSpPr>
          <p:cNvPr id="5" name="Oval 4">
            <a:extLst>
              <a:ext uri="{FF2B5EF4-FFF2-40B4-BE49-F238E27FC236}">
                <a16:creationId xmlns:a16="http://schemas.microsoft.com/office/drawing/2014/main" id="{64C56096-5BAA-F5D5-1F90-8EA71F854C2A}"/>
              </a:ext>
            </a:extLst>
          </p:cNvPr>
          <p:cNvSpPr/>
          <p:nvPr/>
        </p:nvSpPr>
        <p:spPr>
          <a:xfrm>
            <a:off x="3672792" y="5809424"/>
            <a:ext cx="741231" cy="632389"/>
          </a:xfrm>
          <a:prstGeom prst="ellipse">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C39C26D-B343-E34F-DB9A-03BF9B1B640F}"/>
              </a:ext>
            </a:extLst>
          </p:cNvPr>
          <p:cNvSpPr/>
          <p:nvPr/>
        </p:nvSpPr>
        <p:spPr>
          <a:xfrm>
            <a:off x="3893857" y="6055004"/>
            <a:ext cx="299103" cy="279430"/>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0D4B689-6C10-4F3C-C412-D40DC362E7C4}"/>
              </a:ext>
            </a:extLst>
          </p:cNvPr>
          <p:cNvSpPr/>
          <p:nvPr/>
        </p:nvSpPr>
        <p:spPr>
          <a:xfrm rot="831794">
            <a:off x="2642874" y="4148510"/>
            <a:ext cx="363637" cy="591670"/>
          </a:xfrm>
          <a:prstGeom prst="ellipse">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06486EB-BC5D-AAFA-3223-C27E91F16829}"/>
              </a:ext>
            </a:extLst>
          </p:cNvPr>
          <p:cNvSpPr/>
          <p:nvPr/>
        </p:nvSpPr>
        <p:spPr>
          <a:xfrm rot="1845908">
            <a:off x="4755101" y="4608970"/>
            <a:ext cx="607619" cy="690363"/>
          </a:xfrm>
          <a:prstGeom prst="ellipse">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C49EF9D-2E18-7343-1AEB-92E602B8746B}"/>
              </a:ext>
            </a:extLst>
          </p:cNvPr>
          <p:cNvSpPr/>
          <p:nvPr/>
        </p:nvSpPr>
        <p:spPr>
          <a:xfrm rot="1487650">
            <a:off x="4961871" y="4745184"/>
            <a:ext cx="186167" cy="380908"/>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59BCD9F-9062-9F96-D0DA-BC0DEA7D6D41}"/>
              </a:ext>
            </a:extLst>
          </p:cNvPr>
          <p:cNvSpPr/>
          <p:nvPr/>
        </p:nvSpPr>
        <p:spPr>
          <a:xfrm>
            <a:off x="1442591" y="3203002"/>
            <a:ext cx="807576" cy="659719"/>
          </a:xfrm>
          <a:prstGeom prst="ellipse">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BA2A0CC-B3AD-85F7-5329-C34A7DCEB960}"/>
              </a:ext>
            </a:extLst>
          </p:cNvPr>
          <p:cNvSpPr/>
          <p:nvPr/>
        </p:nvSpPr>
        <p:spPr>
          <a:xfrm>
            <a:off x="2082840" y="5359879"/>
            <a:ext cx="741231" cy="632389"/>
          </a:xfrm>
          <a:prstGeom prst="ellipse">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C6B8BC4-533C-2DF4-04B8-7C6C72ED07BF}"/>
              </a:ext>
            </a:extLst>
          </p:cNvPr>
          <p:cNvSpPr/>
          <p:nvPr/>
        </p:nvSpPr>
        <p:spPr>
          <a:xfrm>
            <a:off x="2303905" y="5605459"/>
            <a:ext cx="299103" cy="279430"/>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0FE1F85-80A5-49C5-30BF-10E7B4A6C0EF}"/>
              </a:ext>
            </a:extLst>
          </p:cNvPr>
          <p:cNvSpPr/>
          <p:nvPr/>
        </p:nvSpPr>
        <p:spPr>
          <a:xfrm>
            <a:off x="2709016" y="4245640"/>
            <a:ext cx="262668" cy="273465"/>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A7E53EB-1B93-9E20-E36C-0061C66AD943}"/>
              </a:ext>
            </a:extLst>
          </p:cNvPr>
          <p:cNvSpPr/>
          <p:nvPr/>
        </p:nvSpPr>
        <p:spPr>
          <a:xfrm>
            <a:off x="1596583" y="3374542"/>
            <a:ext cx="418744" cy="358923"/>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2FD537E-8B94-1D6E-ACAC-AC7859D58504}"/>
              </a:ext>
            </a:extLst>
          </p:cNvPr>
          <p:cNvSpPr/>
          <p:nvPr/>
        </p:nvSpPr>
        <p:spPr>
          <a:xfrm rot="15279057">
            <a:off x="5057678" y="2829811"/>
            <a:ext cx="741231" cy="632389"/>
          </a:xfrm>
          <a:prstGeom prst="ellipse">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7BE0DB2-959E-7989-9908-D0596A2CBBAA}"/>
              </a:ext>
            </a:extLst>
          </p:cNvPr>
          <p:cNvSpPr/>
          <p:nvPr/>
        </p:nvSpPr>
        <p:spPr>
          <a:xfrm rot="15279057">
            <a:off x="5278743" y="3075391"/>
            <a:ext cx="299103" cy="279430"/>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B0D558D-2E13-68C0-6488-9223116DBBB0}"/>
              </a:ext>
            </a:extLst>
          </p:cNvPr>
          <p:cNvSpPr/>
          <p:nvPr/>
        </p:nvSpPr>
        <p:spPr>
          <a:xfrm>
            <a:off x="5544054" y="2630205"/>
            <a:ext cx="382247" cy="10461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7CC9662E-5CF1-0130-D14B-68EFE4E5FB66}"/>
              </a:ext>
            </a:extLst>
          </p:cNvPr>
          <p:cNvSpPr/>
          <p:nvPr/>
        </p:nvSpPr>
        <p:spPr>
          <a:xfrm rot="20838996">
            <a:off x="4247262" y="3775837"/>
            <a:ext cx="444382" cy="525566"/>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BADCA7A-EAE7-11F7-EBC0-73F765891F7E}"/>
              </a:ext>
            </a:extLst>
          </p:cNvPr>
          <p:cNvSpPr/>
          <p:nvPr/>
        </p:nvSpPr>
        <p:spPr>
          <a:xfrm rot="18915944">
            <a:off x="2824336" y="2870568"/>
            <a:ext cx="444382" cy="525566"/>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169212F-6635-0325-CD3D-4B760212D912}"/>
              </a:ext>
            </a:extLst>
          </p:cNvPr>
          <p:cNvSpPr/>
          <p:nvPr/>
        </p:nvSpPr>
        <p:spPr>
          <a:xfrm rot="18904137">
            <a:off x="2983817" y="2993176"/>
            <a:ext cx="143558" cy="244870"/>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659515B0-AC3B-A93C-E685-ADFE6F4D0B9B}"/>
              </a:ext>
            </a:extLst>
          </p:cNvPr>
          <p:cNvSpPr/>
          <p:nvPr/>
        </p:nvSpPr>
        <p:spPr>
          <a:xfrm rot="1320191">
            <a:off x="3329868" y="4332756"/>
            <a:ext cx="444382" cy="759219"/>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0B2DFB0-15F7-F27E-09A4-DB9B9A00177E}"/>
              </a:ext>
            </a:extLst>
          </p:cNvPr>
          <p:cNvSpPr/>
          <p:nvPr/>
        </p:nvSpPr>
        <p:spPr>
          <a:xfrm rot="948200">
            <a:off x="3479828" y="4523542"/>
            <a:ext cx="140254" cy="436633"/>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095BEA5C-1F90-C936-C8BD-8629EC3F3A63}"/>
              </a:ext>
            </a:extLst>
          </p:cNvPr>
          <p:cNvSpPr/>
          <p:nvPr/>
        </p:nvSpPr>
        <p:spPr>
          <a:xfrm rot="18904137">
            <a:off x="4375632" y="3934972"/>
            <a:ext cx="187710" cy="19901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Picture 25">
            <a:extLst>
              <a:ext uri="{FF2B5EF4-FFF2-40B4-BE49-F238E27FC236}">
                <a16:creationId xmlns:a16="http://schemas.microsoft.com/office/drawing/2014/main" id="{29348E7B-1CD6-7AF3-1488-A5534BEC8B0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23690" y="2466958"/>
            <a:ext cx="5448619" cy="4110061"/>
          </a:xfrm>
          <a:prstGeom prst="rect">
            <a:avLst/>
          </a:prstGeom>
          <a:ln w="38100">
            <a:solidFill>
              <a:schemeClr val="tx1"/>
            </a:solidFill>
          </a:ln>
          <a:effectLst/>
        </p:spPr>
      </p:pic>
    </p:spTree>
    <p:extLst>
      <p:ext uri="{BB962C8B-B14F-4D97-AF65-F5344CB8AC3E}">
        <p14:creationId xmlns:p14="http://schemas.microsoft.com/office/powerpoint/2010/main" val="21896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81817E-E304-93A1-7F52-C01FD55FAEAD}"/>
              </a:ext>
            </a:extLst>
          </p:cNvPr>
          <p:cNvSpPr/>
          <p:nvPr/>
        </p:nvSpPr>
        <p:spPr>
          <a:xfrm>
            <a:off x="1010425" y="2561690"/>
            <a:ext cx="3973794" cy="2998569"/>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0C865EB6-2F31-55E4-CBB3-7AF967171DA7}"/>
              </a:ext>
            </a:extLst>
          </p:cNvPr>
          <p:cNvSpPr/>
          <p:nvPr/>
        </p:nvSpPr>
        <p:spPr>
          <a:xfrm>
            <a:off x="3412910" y="4923900"/>
            <a:ext cx="741231" cy="632389"/>
          </a:xfrm>
          <a:prstGeom prst="ellipse">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FCC17C23-0BD7-2FD4-FAE6-EEA273DBDDF5}"/>
              </a:ext>
            </a:extLst>
          </p:cNvPr>
          <p:cNvSpPr/>
          <p:nvPr/>
        </p:nvSpPr>
        <p:spPr>
          <a:xfrm>
            <a:off x="3633975" y="5169480"/>
            <a:ext cx="299103" cy="279430"/>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A7348EBA-2E70-6F17-6DD0-53BDBB810914}"/>
              </a:ext>
            </a:extLst>
          </p:cNvPr>
          <p:cNvSpPr/>
          <p:nvPr/>
        </p:nvSpPr>
        <p:spPr>
          <a:xfrm rot="831794">
            <a:off x="2642874" y="3705748"/>
            <a:ext cx="363637" cy="591670"/>
          </a:xfrm>
          <a:prstGeom prst="ellipse">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8CCCA6A-4FD7-AA4A-9C06-5FF2580B2659}"/>
              </a:ext>
            </a:extLst>
          </p:cNvPr>
          <p:cNvSpPr/>
          <p:nvPr/>
        </p:nvSpPr>
        <p:spPr>
          <a:xfrm rot="20838996">
            <a:off x="3873793" y="3404134"/>
            <a:ext cx="444382" cy="525566"/>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D371E55-04D9-1F7B-2E43-3414B9162CEF}"/>
              </a:ext>
            </a:extLst>
          </p:cNvPr>
          <p:cNvSpPr/>
          <p:nvPr/>
        </p:nvSpPr>
        <p:spPr>
          <a:xfrm rot="1845908">
            <a:off x="4245589" y="4031295"/>
            <a:ext cx="607619" cy="690363"/>
          </a:xfrm>
          <a:prstGeom prst="ellipse">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1DA818C-54AD-9882-B62D-885B355ED798}"/>
              </a:ext>
            </a:extLst>
          </p:cNvPr>
          <p:cNvSpPr/>
          <p:nvPr/>
        </p:nvSpPr>
        <p:spPr>
          <a:xfrm rot="1487650">
            <a:off x="4452359" y="4167509"/>
            <a:ext cx="186167" cy="380908"/>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AD9ED86-8173-B3BF-9772-E670D3FDD00A}"/>
              </a:ext>
            </a:extLst>
          </p:cNvPr>
          <p:cNvSpPr/>
          <p:nvPr/>
        </p:nvSpPr>
        <p:spPr>
          <a:xfrm>
            <a:off x="1657717" y="2926311"/>
            <a:ext cx="807576" cy="659719"/>
          </a:xfrm>
          <a:prstGeom prst="ellipse">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55A0F97-FA96-2AA7-82AF-B7861294BFCD}"/>
              </a:ext>
            </a:extLst>
          </p:cNvPr>
          <p:cNvSpPr/>
          <p:nvPr/>
        </p:nvSpPr>
        <p:spPr>
          <a:xfrm>
            <a:off x="2163210" y="4555790"/>
            <a:ext cx="741231" cy="632389"/>
          </a:xfrm>
          <a:prstGeom prst="ellipse">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2D069A7-DCDE-ACA1-9016-A01763CD2C9B}"/>
              </a:ext>
            </a:extLst>
          </p:cNvPr>
          <p:cNvSpPr/>
          <p:nvPr/>
        </p:nvSpPr>
        <p:spPr>
          <a:xfrm rot="18915944">
            <a:off x="2775131" y="2717359"/>
            <a:ext cx="444382" cy="525566"/>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C40C1A1-7E7D-F706-8B25-84AEBD55ADBC}"/>
              </a:ext>
            </a:extLst>
          </p:cNvPr>
          <p:cNvSpPr/>
          <p:nvPr/>
        </p:nvSpPr>
        <p:spPr>
          <a:xfrm>
            <a:off x="2384275" y="4801370"/>
            <a:ext cx="299103" cy="279430"/>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C32BC5E-B982-3CEE-F081-9B6A87B586C9}"/>
              </a:ext>
            </a:extLst>
          </p:cNvPr>
          <p:cNvSpPr/>
          <p:nvPr/>
        </p:nvSpPr>
        <p:spPr>
          <a:xfrm>
            <a:off x="2709016" y="3802878"/>
            <a:ext cx="262668" cy="273465"/>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D4D7EBD-3A86-6051-8BB5-6CD19BB3C413}"/>
              </a:ext>
            </a:extLst>
          </p:cNvPr>
          <p:cNvSpPr/>
          <p:nvPr/>
        </p:nvSpPr>
        <p:spPr>
          <a:xfrm>
            <a:off x="1811709" y="3097851"/>
            <a:ext cx="418744" cy="358923"/>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099B388-CC55-A8B6-06FC-2729D3F1AFCD}"/>
              </a:ext>
            </a:extLst>
          </p:cNvPr>
          <p:cNvSpPr/>
          <p:nvPr/>
        </p:nvSpPr>
        <p:spPr>
          <a:xfrm>
            <a:off x="6096000" y="0"/>
            <a:ext cx="60960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FA6AAF0-0966-6278-A81A-1C3B9BAB240B}"/>
              </a:ext>
            </a:extLst>
          </p:cNvPr>
          <p:cNvSpPr txBox="1"/>
          <p:nvPr/>
        </p:nvSpPr>
        <p:spPr>
          <a:xfrm>
            <a:off x="895458" y="5553762"/>
            <a:ext cx="4203729" cy="642722"/>
          </a:xfrm>
          <a:prstGeom prst="rect">
            <a:avLst/>
          </a:prstGeom>
          <a:noFill/>
        </p:spPr>
        <p:txBody>
          <a:bodyPr wrap="square" lIns="90000" rtlCol="0">
            <a:noAutofit/>
          </a:bodyPr>
          <a:lstStyle/>
          <a:p>
            <a:pPr algn="ctr">
              <a:lnSpc>
                <a:spcPts val="5000"/>
              </a:lnSpc>
            </a:pPr>
            <a:r>
              <a:rPr lang="en-US" sz="2800" dirty="0">
                <a:latin typeface="Helvetica Light" panose="020B0403020202020204" pitchFamily="34" charset="0"/>
              </a:rPr>
              <a:t>Genotypic Axis 1</a:t>
            </a:r>
            <a:endParaRPr lang="en-US" sz="3600" dirty="0">
              <a:latin typeface="Helvetica Light" panose="020B0403020202020204" pitchFamily="34" charset="0"/>
            </a:endParaRPr>
          </a:p>
        </p:txBody>
      </p:sp>
      <p:sp>
        <p:nvSpPr>
          <p:cNvPr id="12" name="TextBox 11">
            <a:extLst>
              <a:ext uri="{FF2B5EF4-FFF2-40B4-BE49-F238E27FC236}">
                <a16:creationId xmlns:a16="http://schemas.microsoft.com/office/drawing/2014/main" id="{78872299-4112-1552-7FC5-EE2D06116C2B}"/>
              </a:ext>
            </a:extLst>
          </p:cNvPr>
          <p:cNvSpPr txBox="1"/>
          <p:nvPr/>
        </p:nvSpPr>
        <p:spPr>
          <a:xfrm rot="16200000">
            <a:off x="-1558099" y="3686904"/>
            <a:ext cx="4203729" cy="703385"/>
          </a:xfrm>
          <a:prstGeom prst="rect">
            <a:avLst/>
          </a:prstGeom>
          <a:noFill/>
        </p:spPr>
        <p:txBody>
          <a:bodyPr wrap="square" lIns="90000" rtlCol="0">
            <a:noAutofit/>
          </a:bodyPr>
          <a:lstStyle/>
          <a:p>
            <a:pPr algn="ctr">
              <a:lnSpc>
                <a:spcPts val="5000"/>
              </a:lnSpc>
            </a:pPr>
            <a:r>
              <a:rPr lang="en-US" sz="2800" dirty="0">
                <a:latin typeface="Helvetica Light" panose="020B0403020202020204" pitchFamily="34" charset="0"/>
              </a:rPr>
              <a:t>Genotypic Axis 2</a:t>
            </a:r>
            <a:endParaRPr lang="en-US" sz="3600" dirty="0">
              <a:latin typeface="Helvetica Light" panose="020B0403020202020204" pitchFamily="34" charset="0"/>
            </a:endParaRPr>
          </a:p>
        </p:txBody>
      </p:sp>
      <p:pic>
        <p:nvPicPr>
          <p:cNvPr id="2" name="Picture 1">
            <a:extLst>
              <a:ext uri="{FF2B5EF4-FFF2-40B4-BE49-F238E27FC236}">
                <a16:creationId xmlns:a16="http://schemas.microsoft.com/office/drawing/2014/main" id="{C0169EDE-564F-ACBF-F979-3D6A7AFDA09C}"/>
              </a:ext>
            </a:extLst>
          </p:cNvPr>
          <p:cNvPicPr>
            <a:picLocks noChangeAspect="1"/>
          </p:cNvPicPr>
          <p:nvPr/>
        </p:nvPicPr>
        <p:blipFill rotWithShape="1">
          <a:blip r:embed="rId3"/>
          <a:srcRect t="10887"/>
          <a:stretch/>
        </p:blipFill>
        <p:spPr>
          <a:xfrm>
            <a:off x="323690" y="527135"/>
            <a:ext cx="5448619" cy="1251617"/>
          </a:xfrm>
          <a:prstGeom prst="rect">
            <a:avLst/>
          </a:prstGeom>
          <a:ln w="38100">
            <a:solidFill>
              <a:schemeClr val="tx1"/>
            </a:solidFill>
          </a:ln>
          <a:effectLst>
            <a:outerShdw blurRad="50800" dist="38100" dir="2700000" algn="tl" rotWithShape="0">
              <a:prstClr val="black">
                <a:alpha val="40000"/>
              </a:prstClr>
            </a:outerShdw>
          </a:effectLst>
        </p:spPr>
      </p:pic>
      <p:sp>
        <p:nvSpPr>
          <p:cNvPr id="19" name="Oval 18">
            <a:extLst>
              <a:ext uri="{FF2B5EF4-FFF2-40B4-BE49-F238E27FC236}">
                <a16:creationId xmlns:a16="http://schemas.microsoft.com/office/drawing/2014/main" id="{BE012184-6099-2E72-7CBE-488D303C6195}"/>
              </a:ext>
            </a:extLst>
          </p:cNvPr>
          <p:cNvSpPr/>
          <p:nvPr/>
        </p:nvSpPr>
        <p:spPr>
          <a:xfrm rot="18904137">
            <a:off x="2934612" y="2839967"/>
            <a:ext cx="143558" cy="244870"/>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A7F54217-94AD-A1B7-E261-9EFDAEE10623}"/>
              </a:ext>
            </a:extLst>
          </p:cNvPr>
          <p:cNvSpPr/>
          <p:nvPr/>
        </p:nvSpPr>
        <p:spPr>
          <a:xfrm rot="1320191">
            <a:off x="3140788" y="3941103"/>
            <a:ext cx="444382" cy="759219"/>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E75D871-796B-2481-5C85-93BF79E62D43}"/>
              </a:ext>
            </a:extLst>
          </p:cNvPr>
          <p:cNvSpPr/>
          <p:nvPr/>
        </p:nvSpPr>
        <p:spPr>
          <a:xfrm rot="948200">
            <a:off x="3290748" y="4131889"/>
            <a:ext cx="140254" cy="436633"/>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F5037D2D-472C-9FC1-26E2-FA5F697EB4EA}"/>
              </a:ext>
            </a:extLst>
          </p:cNvPr>
          <p:cNvSpPr/>
          <p:nvPr/>
        </p:nvSpPr>
        <p:spPr>
          <a:xfrm rot="18904137">
            <a:off x="4002163" y="3563269"/>
            <a:ext cx="187710" cy="19901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D04CD2F9-D263-AAD0-129D-F550E5AFCEAC}"/>
              </a:ext>
            </a:extLst>
          </p:cNvPr>
          <p:cNvSpPr/>
          <p:nvPr/>
        </p:nvSpPr>
        <p:spPr>
          <a:xfrm rot="15279057">
            <a:off x="4497843" y="2679516"/>
            <a:ext cx="741231" cy="632389"/>
          </a:xfrm>
          <a:prstGeom prst="ellipse">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F06C323-0F6B-2608-F54A-3EF2A023F4C6}"/>
              </a:ext>
            </a:extLst>
          </p:cNvPr>
          <p:cNvSpPr/>
          <p:nvPr/>
        </p:nvSpPr>
        <p:spPr>
          <a:xfrm rot="15279057">
            <a:off x="4718908" y="2925096"/>
            <a:ext cx="299103" cy="279430"/>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2ACABE9-3E5B-F2CA-0B18-84E32A1A5FF8}"/>
              </a:ext>
            </a:extLst>
          </p:cNvPr>
          <p:cNvSpPr/>
          <p:nvPr/>
        </p:nvSpPr>
        <p:spPr>
          <a:xfrm>
            <a:off x="4984219" y="2479910"/>
            <a:ext cx="382247" cy="10461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73F1621E-18F0-1324-CC4C-9CE21E11D353}"/>
              </a:ext>
            </a:extLst>
          </p:cNvPr>
          <p:cNvSpPr/>
          <p:nvPr/>
        </p:nvSpPr>
        <p:spPr>
          <a:xfrm>
            <a:off x="8015760" y="1270860"/>
            <a:ext cx="3874094" cy="675238"/>
          </a:xfrm>
          <a:prstGeom prst="roundRect">
            <a:avLst>
              <a:gd name="adj" fmla="val 50000"/>
            </a:avLst>
          </a:prstGeom>
          <a:solidFill>
            <a:schemeClr val="bg1"/>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7DB269B9-33E1-4A2A-F5B7-0E01EBB69FC6}"/>
              </a:ext>
            </a:extLst>
          </p:cNvPr>
          <p:cNvSpPr/>
          <p:nvPr/>
        </p:nvSpPr>
        <p:spPr>
          <a:xfrm>
            <a:off x="8621693" y="2537959"/>
            <a:ext cx="1329271" cy="675238"/>
          </a:xfrm>
          <a:prstGeom prst="roundRect">
            <a:avLst>
              <a:gd name="adj" fmla="val 50000"/>
            </a:avLst>
          </a:prstGeom>
          <a:solidFill>
            <a:schemeClr val="accent5">
              <a:lumMod val="20000"/>
              <a:lumOff val="80000"/>
            </a:schemeClr>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B6B925D3-3462-4A4A-164F-B88135502054}"/>
              </a:ext>
            </a:extLst>
          </p:cNvPr>
          <p:cNvSpPr/>
          <p:nvPr/>
        </p:nvSpPr>
        <p:spPr>
          <a:xfrm>
            <a:off x="8631482" y="3174289"/>
            <a:ext cx="1169582" cy="675238"/>
          </a:xfrm>
          <a:prstGeom prst="roundRect">
            <a:avLst>
              <a:gd name="adj" fmla="val 50000"/>
            </a:avLst>
          </a:prstGeom>
          <a:solidFill>
            <a:schemeClr val="accent4">
              <a:lumMod val="20000"/>
              <a:lumOff val="80000"/>
            </a:schemeClr>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7540EB67-7516-51CF-1647-B1D9F5A53E34}"/>
              </a:ext>
            </a:extLst>
          </p:cNvPr>
          <p:cNvSpPr txBox="1"/>
          <p:nvPr/>
        </p:nvSpPr>
        <p:spPr>
          <a:xfrm>
            <a:off x="6365560" y="572105"/>
            <a:ext cx="5674035" cy="6049884"/>
          </a:xfrm>
          <a:prstGeom prst="rect">
            <a:avLst/>
          </a:prstGeom>
          <a:noFill/>
        </p:spPr>
        <p:txBody>
          <a:bodyPr wrap="square" lIns="90000" rtlCol="0">
            <a:noAutofit/>
          </a:bodyPr>
          <a:lstStyle/>
          <a:p>
            <a:pPr algn="ctr">
              <a:lnSpc>
                <a:spcPts val="5000"/>
              </a:lnSpc>
            </a:pPr>
            <a:r>
              <a:rPr lang="en-US" sz="3200" dirty="0">
                <a:solidFill>
                  <a:schemeClr val="bg1"/>
                </a:solidFill>
                <a:latin typeface="Helvetica Light" panose="020B0403020202020204" pitchFamily="34" charset="0"/>
              </a:rPr>
              <a:t>Wright (1932) introduced the idea of  </a:t>
            </a:r>
            <a:r>
              <a:rPr lang="en-US" sz="3200" i="1" dirty="0">
                <a:latin typeface="Helvetica Light" panose="020B0403020202020204" pitchFamily="34" charset="0"/>
              </a:rPr>
              <a:t>evolutionary spaces</a:t>
            </a:r>
          </a:p>
          <a:p>
            <a:pPr algn="ctr">
              <a:lnSpc>
                <a:spcPts val="5000"/>
              </a:lnSpc>
            </a:pPr>
            <a:r>
              <a:rPr lang="en-US" sz="3200" dirty="0">
                <a:solidFill>
                  <a:schemeClr val="bg1"/>
                </a:solidFill>
                <a:latin typeface="Helvetica Light" panose="020B0403020202020204" pitchFamily="34" charset="0"/>
              </a:rPr>
              <a:t>____________</a:t>
            </a:r>
          </a:p>
          <a:p>
            <a:pPr marL="457200" indent="-457200">
              <a:lnSpc>
                <a:spcPts val="5000"/>
              </a:lnSpc>
              <a:buFont typeface="Arial" panose="020B0604020202020204" pitchFamily="34" charset="0"/>
              <a:buChar char="•"/>
            </a:pPr>
            <a:r>
              <a:rPr lang="en-US" sz="3200" dirty="0">
                <a:solidFill>
                  <a:schemeClr val="bg1"/>
                </a:solidFill>
                <a:latin typeface="Helvetica Light" panose="020B0403020202020204" pitchFamily="34" charset="0"/>
              </a:rPr>
              <a:t>peaks  =  </a:t>
            </a:r>
            <a:r>
              <a:rPr lang="en-US" sz="3200" dirty="0">
                <a:solidFill>
                  <a:schemeClr val="accent5"/>
                </a:solidFill>
                <a:latin typeface="Helvetica Light" panose="020B0403020202020204" pitchFamily="34" charset="0"/>
              </a:rPr>
              <a:t>higher</a:t>
            </a:r>
            <a:r>
              <a:rPr lang="en-US" sz="3200" dirty="0">
                <a:solidFill>
                  <a:schemeClr val="bg1"/>
                </a:solidFill>
                <a:latin typeface="Helvetica Light" panose="020B0403020202020204" pitchFamily="34" charset="0"/>
              </a:rPr>
              <a:t>  fitness</a:t>
            </a:r>
          </a:p>
          <a:p>
            <a:pPr marL="457200" indent="-457200">
              <a:lnSpc>
                <a:spcPts val="5000"/>
              </a:lnSpc>
              <a:buFont typeface="Arial" panose="020B0604020202020204" pitchFamily="34" charset="0"/>
              <a:buChar char="•"/>
            </a:pPr>
            <a:r>
              <a:rPr lang="en-US" sz="3200" dirty="0">
                <a:solidFill>
                  <a:schemeClr val="bg1"/>
                </a:solidFill>
                <a:latin typeface="Helvetica Light" panose="020B0403020202020204" pitchFamily="34" charset="0"/>
              </a:rPr>
              <a:t>valleys =  </a:t>
            </a:r>
            <a:r>
              <a:rPr lang="en-US" sz="3200" dirty="0">
                <a:solidFill>
                  <a:schemeClr val="accent4"/>
                </a:solidFill>
                <a:latin typeface="Helvetica Light" panose="020B0403020202020204" pitchFamily="34" charset="0"/>
              </a:rPr>
              <a:t>lower</a:t>
            </a:r>
            <a:r>
              <a:rPr lang="en-US" sz="3200" dirty="0">
                <a:solidFill>
                  <a:schemeClr val="bg1"/>
                </a:solidFill>
                <a:latin typeface="Helvetica Light" panose="020B0403020202020204" pitchFamily="34" charset="0"/>
              </a:rPr>
              <a:t>  fitness</a:t>
            </a:r>
            <a:br>
              <a:rPr lang="en-US" sz="3200" dirty="0">
                <a:solidFill>
                  <a:schemeClr val="bg1"/>
                </a:solidFill>
                <a:latin typeface="Helvetica Light" panose="020B0403020202020204" pitchFamily="34" charset="0"/>
              </a:rPr>
            </a:br>
            <a:endParaRPr lang="en-US" sz="3200" dirty="0">
              <a:solidFill>
                <a:schemeClr val="bg1"/>
              </a:solidFill>
              <a:latin typeface="Helvetica Light" panose="020B0403020202020204" pitchFamily="34" charset="0"/>
            </a:endParaRPr>
          </a:p>
          <a:p>
            <a:pPr marL="457200" indent="-457200">
              <a:lnSpc>
                <a:spcPts val="5000"/>
              </a:lnSpc>
              <a:buFont typeface="Arial" panose="020B0604020202020204" pitchFamily="34" charset="0"/>
              <a:buChar char="•"/>
            </a:pPr>
            <a:r>
              <a:rPr lang="en-US" sz="3200" dirty="0">
                <a:solidFill>
                  <a:schemeClr val="bg1"/>
                </a:solidFill>
                <a:latin typeface="Helvetica Light" panose="020B0403020202020204" pitchFamily="34" charset="0"/>
              </a:rPr>
              <a:t>descriptive … but testable!</a:t>
            </a:r>
          </a:p>
          <a:p>
            <a:pPr marL="457200" indent="-457200" algn="ctr">
              <a:lnSpc>
                <a:spcPts val="5000"/>
              </a:lnSpc>
              <a:buFont typeface="Arial" panose="020B0604020202020204" pitchFamily="34" charset="0"/>
              <a:buChar char="•"/>
            </a:pPr>
            <a:endParaRPr lang="en-US" sz="3200" dirty="0">
              <a:solidFill>
                <a:schemeClr val="bg1"/>
              </a:solidFill>
              <a:latin typeface="Helvetica Light" panose="020B0403020202020204" pitchFamily="34" charset="0"/>
            </a:endParaRPr>
          </a:p>
          <a:p>
            <a:pPr marL="457200" indent="-457200" algn="ctr">
              <a:lnSpc>
                <a:spcPts val="5000"/>
              </a:lnSpc>
              <a:buFont typeface="Arial" panose="020B0604020202020204" pitchFamily="34" charset="0"/>
              <a:buChar char="•"/>
            </a:pPr>
            <a:endParaRPr lang="en-US" sz="3200" dirty="0">
              <a:solidFill>
                <a:schemeClr val="bg1"/>
              </a:solidFill>
              <a:latin typeface="Helvetica Light" panose="020B0403020202020204" pitchFamily="34" charset="0"/>
            </a:endParaRPr>
          </a:p>
        </p:txBody>
      </p:sp>
      <p:pic>
        <p:nvPicPr>
          <p:cNvPr id="42" name="Picture 41">
            <a:extLst>
              <a:ext uri="{FF2B5EF4-FFF2-40B4-BE49-F238E27FC236}">
                <a16:creationId xmlns:a16="http://schemas.microsoft.com/office/drawing/2014/main" id="{6BF6ACD2-5392-43F8-9F3A-5684297B39F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95458" y="2453095"/>
            <a:ext cx="4203728" cy="3171001"/>
          </a:xfrm>
          <a:prstGeom prst="rect">
            <a:avLst/>
          </a:prstGeom>
          <a:ln w="38100">
            <a:solidFill>
              <a:schemeClr val="tx1"/>
            </a:solidFill>
          </a:ln>
          <a:effectLst/>
        </p:spPr>
      </p:pic>
    </p:spTree>
    <p:extLst>
      <p:ext uri="{BB962C8B-B14F-4D97-AF65-F5344CB8AC3E}">
        <p14:creationId xmlns:p14="http://schemas.microsoft.com/office/powerpoint/2010/main" val="2438179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ame-side Corner of Rectangle 2">
            <a:extLst>
              <a:ext uri="{FF2B5EF4-FFF2-40B4-BE49-F238E27FC236}">
                <a16:creationId xmlns:a16="http://schemas.microsoft.com/office/drawing/2014/main" id="{B4DF56BD-6CA9-77F4-27B2-E04E2F81829E}"/>
              </a:ext>
            </a:extLst>
          </p:cNvPr>
          <p:cNvSpPr/>
          <p:nvPr/>
        </p:nvSpPr>
        <p:spPr>
          <a:xfrm rot="5400000">
            <a:off x="4460897" y="-3368959"/>
            <a:ext cx="2079255" cy="11019712"/>
          </a:xfrm>
          <a:prstGeom prst="round2SameRect">
            <a:avLst>
              <a:gd name="adj1" fmla="val 50000"/>
              <a:gd name="adj2" fmla="val 0"/>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79A1B6D-7BA3-0231-DF4E-63B7FAD234F7}"/>
              </a:ext>
            </a:extLst>
          </p:cNvPr>
          <p:cNvPicPr>
            <a:picLocks noChangeAspect="1"/>
          </p:cNvPicPr>
          <p:nvPr/>
        </p:nvPicPr>
        <p:blipFill rotWithShape="1">
          <a:blip r:embed="rId3">
            <a:duotone>
              <a:schemeClr val="accent3">
                <a:shade val="45000"/>
                <a:satMod val="135000"/>
              </a:schemeClr>
              <a:prstClr val="white"/>
            </a:duotone>
          </a:blip>
          <a:srcRect t="10887"/>
          <a:stretch/>
        </p:blipFill>
        <p:spPr>
          <a:xfrm>
            <a:off x="4500319" y="1258735"/>
            <a:ext cx="5448619" cy="1251617"/>
          </a:xfrm>
          <a:prstGeom prst="rect">
            <a:avLst/>
          </a:prstGeom>
          <a:ln w="38100">
            <a:solidFill>
              <a:schemeClr val="accent3">
                <a:lumMod val="40000"/>
                <a:lumOff val="60000"/>
              </a:schemeClr>
            </a:solidFill>
          </a:ln>
          <a:effectLst>
            <a:outerShdw blurRad="50800" dist="38100" dir="2700000" algn="tl" rotWithShape="0">
              <a:prstClr val="black">
                <a:alpha val="40000"/>
              </a:prstClr>
            </a:outerShdw>
          </a:effectLst>
        </p:spPr>
      </p:pic>
      <p:sp>
        <p:nvSpPr>
          <p:cNvPr id="8" name="Round Same-side Corner of Rectangle 7">
            <a:extLst>
              <a:ext uri="{FF2B5EF4-FFF2-40B4-BE49-F238E27FC236}">
                <a16:creationId xmlns:a16="http://schemas.microsoft.com/office/drawing/2014/main" id="{79221E5D-5193-E0AF-E0ED-E1C17BC03883}"/>
              </a:ext>
            </a:extLst>
          </p:cNvPr>
          <p:cNvSpPr/>
          <p:nvPr/>
        </p:nvSpPr>
        <p:spPr>
          <a:xfrm rot="10800000">
            <a:off x="3048000" y="-13457"/>
            <a:ext cx="5985164" cy="1039091"/>
          </a:xfrm>
          <a:prstGeom prst="round2SameRect">
            <a:avLst>
              <a:gd name="adj1" fmla="val 50000"/>
              <a:gd name="adj2" fmla="val 0"/>
            </a:avLst>
          </a:prstGeom>
          <a:solidFill>
            <a:schemeClr val="accent6"/>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4A88D0F-D7EB-F549-2F24-787943AE23FB}"/>
              </a:ext>
            </a:extLst>
          </p:cNvPr>
          <p:cNvSpPr txBox="1"/>
          <p:nvPr/>
        </p:nvSpPr>
        <p:spPr>
          <a:xfrm>
            <a:off x="-1" y="110836"/>
            <a:ext cx="12192001" cy="928257"/>
          </a:xfrm>
          <a:prstGeom prst="rect">
            <a:avLst/>
          </a:prstGeom>
          <a:noFill/>
        </p:spPr>
        <p:txBody>
          <a:bodyPr wrap="square" lIns="90000" rtlCol="0">
            <a:noAutofit/>
          </a:bodyPr>
          <a:lstStyle/>
          <a:p>
            <a:pPr algn="ctr">
              <a:lnSpc>
                <a:spcPts val="5000"/>
              </a:lnSpc>
            </a:pPr>
            <a:r>
              <a:rPr lang="en-US" sz="3600" dirty="0">
                <a:solidFill>
                  <a:schemeClr val="bg1"/>
                </a:solidFill>
                <a:latin typeface="Helvetica Light" panose="020B0403020202020204" pitchFamily="34" charset="0"/>
              </a:rPr>
              <a:t>AN </a:t>
            </a:r>
            <a:r>
              <a:rPr lang="en-US" sz="3600" i="1" dirty="0">
                <a:solidFill>
                  <a:schemeClr val="bg1"/>
                </a:solidFill>
                <a:latin typeface="Helvetica Light" panose="020B0403020202020204" pitchFamily="34" charset="0"/>
              </a:rPr>
              <a:t>EVOLVING</a:t>
            </a:r>
            <a:r>
              <a:rPr lang="en-US" sz="3600" dirty="0">
                <a:solidFill>
                  <a:schemeClr val="bg1"/>
                </a:solidFill>
                <a:latin typeface="Helvetica Light" panose="020B0403020202020204" pitchFamily="34" charset="0"/>
              </a:rPr>
              <a:t>  CONCEPT</a:t>
            </a:r>
          </a:p>
        </p:txBody>
      </p:sp>
      <p:sp>
        <p:nvSpPr>
          <p:cNvPr id="7" name="TextBox 6">
            <a:extLst>
              <a:ext uri="{FF2B5EF4-FFF2-40B4-BE49-F238E27FC236}">
                <a16:creationId xmlns:a16="http://schemas.microsoft.com/office/drawing/2014/main" id="{6096C209-71E1-2305-5B5A-6CB8ECEDFA7C}"/>
              </a:ext>
            </a:extLst>
          </p:cNvPr>
          <p:cNvSpPr txBox="1"/>
          <p:nvPr/>
        </p:nvSpPr>
        <p:spPr>
          <a:xfrm>
            <a:off x="254418" y="1440776"/>
            <a:ext cx="6104818" cy="1365004"/>
          </a:xfrm>
          <a:prstGeom prst="rect">
            <a:avLst/>
          </a:prstGeom>
          <a:noFill/>
        </p:spPr>
        <p:txBody>
          <a:bodyPr wrap="square" lIns="90000" rtlCol="0">
            <a:noAutofit/>
          </a:bodyPr>
          <a:lstStyle/>
          <a:p>
            <a:r>
              <a:rPr lang="en-US" sz="3200" dirty="0">
                <a:solidFill>
                  <a:schemeClr val="bg1"/>
                </a:solidFill>
                <a:latin typeface="Helvetica Light" panose="020B0403020202020204" pitchFamily="34" charset="0"/>
              </a:rPr>
              <a:t>WRIGHT (</a:t>
            </a:r>
            <a:r>
              <a:rPr lang="en-US" sz="3200" b="1" dirty="0">
                <a:solidFill>
                  <a:schemeClr val="bg1"/>
                </a:solidFill>
                <a:latin typeface="Helvetica" pitchFamily="2" charset="0"/>
              </a:rPr>
              <a:t>1932</a:t>
            </a:r>
            <a:r>
              <a:rPr lang="en-US" sz="3200" dirty="0">
                <a:solidFill>
                  <a:schemeClr val="bg1"/>
                </a:solidFill>
                <a:latin typeface="Helvetica Light" panose="020B0403020202020204" pitchFamily="34" charset="0"/>
              </a:rPr>
              <a:t>) </a:t>
            </a:r>
          </a:p>
          <a:p>
            <a:r>
              <a:rPr lang="en-US" sz="3200" dirty="0">
                <a:solidFill>
                  <a:schemeClr val="bg1"/>
                </a:solidFill>
                <a:latin typeface="Helvetica Light" panose="020B0403020202020204" pitchFamily="34" charset="0"/>
                <a:sym typeface="Wingdings" pitchFamily="2" charset="2"/>
              </a:rPr>
              <a:t>	 GENETICS</a:t>
            </a:r>
            <a:endParaRPr lang="en-US" sz="3200" dirty="0">
              <a:solidFill>
                <a:schemeClr val="bg1"/>
              </a:solidFill>
              <a:latin typeface="Helvetica Light" panose="020B0403020202020204" pitchFamily="34" charset="0"/>
            </a:endParaRPr>
          </a:p>
        </p:txBody>
      </p:sp>
    </p:spTree>
    <p:extLst>
      <p:ext uri="{BB962C8B-B14F-4D97-AF65-F5344CB8AC3E}">
        <p14:creationId xmlns:p14="http://schemas.microsoft.com/office/powerpoint/2010/main" val="3398791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ame-side Corner of Rectangle 2">
            <a:extLst>
              <a:ext uri="{FF2B5EF4-FFF2-40B4-BE49-F238E27FC236}">
                <a16:creationId xmlns:a16="http://schemas.microsoft.com/office/drawing/2014/main" id="{B4DF56BD-6CA9-77F4-27B2-E04E2F81829E}"/>
              </a:ext>
            </a:extLst>
          </p:cNvPr>
          <p:cNvSpPr/>
          <p:nvPr/>
        </p:nvSpPr>
        <p:spPr>
          <a:xfrm rot="5400000">
            <a:off x="4460897" y="-3368959"/>
            <a:ext cx="2079255" cy="11019712"/>
          </a:xfrm>
          <a:prstGeom prst="round2SameRect">
            <a:avLst>
              <a:gd name="adj1" fmla="val 50000"/>
              <a:gd name="adj2" fmla="val 0"/>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 Same-side Corner of Rectangle 1">
            <a:extLst>
              <a:ext uri="{FF2B5EF4-FFF2-40B4-BE49-F238E27FC236}">
                <a16:creationId xmlns:a16="http://schemas.microsoft.com/office/drawing/2014/main" id="{EE13F1E3-B10A-F7F4-234E-DB5880874CFA}"/>
              </a:ext>
            </a:extLst>
          </p:cNvPr>
          <p:cNvSpPr/>
          <p:nvPr/>
        </p:nvSpPr>
        <p:spPr>
          <a:xfrm rot="16200000">
            <a:off x="6434523" y="-738509"/>
            <a:ext cx="2370954" cy="9144000"/>
          </a:xfrm>
          <a:prstGeom prst="round2SameRect">
            <a:avLst>
              <a:gd name="adj1" fmla="val 50000"/>
              <a:gd name="adj2" fmla="val 0"/>
            </a:avLst>
          </a:prstGeom>
          <a:solidFill>
            <a:schemeClr val="accent3">
              <a:lumMod val="20000"/>
              <a:lumOff val="80000"/>
            </a:schemeClr>
          </a:solidFill>
          <a:ln w="57150">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79A1B6D-7BA3-0231-DF4E-63B7FAD234F7}"/>
              </a:ext>
            </a:extLst>
          </p:cNvPr>
          <p:cNvPicPr>
            <a:picLocks noChangeAspect="1"/>
          </p:cNvPicPr>
          <p:nvPr/>
        </p:nvPicPr>
        <p:blipFill rotWithShape="1">
          <a:blip r:embed="rId2">
            <a:duotone>
              <a:schemeClr val="accent3">
                <a:shade val="45000"/>
                <a:satMod val="135000"/>
              </a:schemeClr>
              <a:prstClr val="white"/>
            </a:duotone>
          </a:blip>
          <a:srcRect t="10887"/>
          <a:stretch/>
        </p:blipFill>
        <p:spPr>
          <a:xfrm>
            <a:off x="4500319" y="1258735"/>
            <a:ext cx="5448619" cy="1251617"/>
          </a:xfrm>
          <a:prstGeom prst="rect">
            <a:avLst/>
          </a:prstGeom>
          <a:ln w="38100">
            <a:solidFill>
              <a:schemeClr val="accent3">
                <a:lumMod val="40000"/>
                <a:lumOff val="60000"/>
              </a:schemeClr>
            </a:solidFill>
          </a:ln>
          <a:effectLst>
            <a:outerShdw blurRad="50800" dist="38100" dir="2700000" algn="tl" rotWithShape="0">
              <a:prstClr val="black">
                <a:alpha val="40000"/>
              </a:prstClr>
            </a:outerShdw>
          </a:effectLst>
        </p:spPr>
      </p:pic>
      <p:pic>
        <p:nvPicPr>
          <p:cNvPr id="5" name="Picture 2" descr="Tempo and Mode in Evolution - (Columbia Classics in Evolution) by George Gaylord Simpson (Paperback)">
            <a:extLst>
              <a:ext uri="{FF2B5EF4-FFF2-40B4-BE49-F238E27FC236}">
                <a16:creationId xmlns:a16="http://schemas.microsoft.com/office/drawing/2014/main" id="{B623454D-7AB0-E0A9-B625-F18492D5550A}"/>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2871" t="7619" r="9157" b="31575"/>
          <a:stretch/>
        </p:blipFill>
        <p:spPr bwMode="auto">
          <a:xfrm>
            <a:off x="4535213" y="2805780"/>
            <a:ext cx="2955312" cy="2042657"/>
          </a:xfrm>
          <a:prstGeom prst="rect">
            <a:avLst/>
          </a:prstGeom>
          <a:noFill/>
          <a:ln w="38100">
            <a:solidFill>
              <a:schemeClr val="accent3">
                <a:lumMod val="7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Round Same-side Corner of Rectangle 7">
            <a:extLst>
              <a:ext uri="{FF2B5EF4-FFF2-40B4-BE49-F238E27FC236}">
                <a16:creationId xmlns:a16="http://schemas.microsoft.com/office/drawing/2014/main" id="{79221E5D-5193-E0AF-E0ED-E1C17BC03883}"/>
              </a:ext>
            </a:extLst>
          </p:cNvPr>
          <p:cNvSpPr/>
          <p:nvPr/>
        </p:nvSpPr>
        <p:spPr>
          <a:xfrm rot="10800000">
            <a:off x="3048000" y="-13457"/>
            <a:ext cx="5985164" cy="1039091"/>
          </a:xfrm>
          <a:prstGeom prst="round2SameRect">
            <a:avLst>
              <a:gd name="adj1" fmla="val 50000"/>
              <a:gd name="adj2" fmla="val 0"/>
            </a:avLst>
          </a:prstGeom>
          <a:solidFill>
            <a:schemeClr val="accent6"/>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4A88D0F-D7EB-F549-2F24-787943AE23FB}"/>
              </a:ext>
            </a:extLst>
          </p:cNvPr>
          <p:cNvSpPr txBox="1"/>
          <p:nvPr/>
        </p:nvSpPr>
        <p:spPr>
          <a:xfrm>
            <a:off x="-1" y="110836"/>
            <a:ext cx="12192001" cy="928257"/>
          </a:xfrm>
          <a:prstGeom prst="rect">
            <a:avLst/>
          </a:prstGeom>
          <a:noFill/>
        </p:spPr>
        <p:txBody>
          <a:bodyPr wrap="square" lIns="90000" rtlCol="0">
            <a:noAutofit/>
          </a:bodyPr>
          <a:lstStyle/>
          <a:p>
            <a:pPr algn="ctr">
              <a:lnSpc>
                <a:spcPts val="5000"/>
              </a:lnSpc>
            </a:pPr>
            <a:r>
              <a:rPr lang="en-US" sz="3600" dirty="0">
                <a:solidFill>
                  <a:schemeClr val="bg1"/>
                </a:solidFill>
                <a:latin typeface="Helvetica Light" panose="020B0403020202020204" pitchFamily="34" charset="0"/>
              </a:rPr>
              <a:t>AN </a:t>
            </a:r>
            <a:r>
              <a:rPr lang="en-US" sz="3600" i="1" dirty="0">
                <a:solidFill>
                  <a:schemeClr val="bg1"/>
                </a:solidFill>
                <a:latin typeface="Helvetica Light" panose="020B0403020202020204" pitchFamily="34" charset="0"/>
              </a:rPr>
              <a:t>EVOLVING</a:t>
            </a:r>
            <a:r>
              <a:rPr lang="en-US" sz="3600" dirty="0">
                <a:solidFill>
                  <a:schemeClr val="bg1"/>
                </a:solidFill>
                <a:latin typeface="Helvetica Light" panose="020B0403020202020204" pitchFamily="34" charset="0"/>
              </a:rPr>
              <a:t>  CONCEPT</a:t>
            </a:r>
          </a:p>
        </p:txBody>
      </p:sp>
      <p:sp>
        <p:nvSpPr>
          <p:cNvPr id="18" name="TextBox 17">
            <a:extLst>
              <a:ext uri="{FF2B5EF4-FFF2-40B4-BE49-F238E27FC236}">
                <a16:creationId xmlns:a16="http://schemas.microsoft.com/office/drawing/2014/main" id="{D1D1C546-D6B0-E786-E959-80EE89140B33}"/>
              </a:ext>
            </a:extLst>
          </p:cNvPr>
          <p:cNvSpPr txBox="1"/>
          <p:nvPr/>
        </p:nvSpPr>
        <p:spPr>
          <a:xfrm>
            <a:off x="254418" y="1440776"/>
            <a:ext cx="6104818" cy="1365004"/>
          </a:xfrm>
          <a:prstGeom prst="rect">
            <a:avLst/>
          </a:prstGeom>
          <a:noFill/>
        </p:spPr>
        <p:txBody>
          <a:bodyPr wrap="square" lIns="90000" rtlCol="0">
            <a:noAutofit/>
          </a:bodyPr>
          <a:lstStyle/>
          <a:p>
            <a:r>
              <a:rPr lang="en-US" sz="3200" dirty="0">
                <a:solidFill>
                  <a:schemeClr val="bg1"/>
                </a:solidFill>
                <a:latin typeface="Helvetica Light" panose="020B0403020202020204" pitchFamily="34" charset="0"/>
              </a:rPr>
              <a:t>WRIGHT (</a:t>
            </a:r>
            <a:r>
              <a:rPr lang="en-US" sz="3200" b="1" dirty="0">
                <a:solidFill>
                  <a:schemeClr val="bg1"/>
                </a:solidFill>
                <a:latin typeface="Helvetica" pitchFamily="2" charset="0"/>
              </a:rPr>
              <a:t>1932</a:t>
            </a:r>
            <a:r>
              <a:rPr lang="en-US" sz="3200" dirty="0">
                <a:solidFill>
                  <a:schemeClr val="bg1"/>
                </a:solidFill>
                <a:latin typeface="Helvetica Light" panose="020B0403020202020204" pitchFamily="34" charset="0"/>
              </a:rPr>
              <a:t>) </a:t>
            </a:r>
          </a:p>
          <a:p>
            <a:r>
              <a:rPr lang="en-US" sz="3200" dirty="0">
                <a:solidFill>
                  <a:schemeClr val="bg1"/>
                </a:solidFill>
                <a:latin typeface="Helvetica Light" panose="020B0403020202020204" pitchFamily="34" charset="0"/>
                <a:sym typeface="Wingdings" pitchFamily="2" charset="2"/>
              </a:rPr>
              <a:t>	 GENETICS</a:t>
            </a:r>
            <a:endParaRPr lang="en-US" sz="3200" dirty="0">
              <a:solidFill>
                <a:schemeClr val="bg1"/>
              </a:solidFill>
              <a:latin typeface="Helvetica Light" panose="020B0403020202020204" pitchFamily="34" charset="0"/>
            </a:endParaRPr>
          </a:p>
        </p:txBody>
      </p:sp>
      <p:sp>
        <p:nvSpPr>
          <p:cNvPr id="19" name="TextBox 18">
            <a:extLst>
              <a:ext uri="{FF2B5EF4-FFF2-40B4-BE49-F238E27FC236}">
                <a16:creationId xmlns:a16="http://schemas.microsoft.com/office/drawing/2014/main" id="{2EF60600-DB75-F8D8-2890-085B3C83AFC7}"/>
              </a:ext>
            </a:extLst>
          </p:cNvPr>
          <p:cNvSpPr txBox="1"/>
          <p:nvPr/>
        </p:nvSpPr>
        <p:spPr>
          <a:xfrm>
            <a:off x="7606141" y="3180523"/>
            <a:ext cx="5287084" cy="1680614"/>
          </a:xfrm>
          <a:prstGeom prst="rect">
            <a:avLst/>
          </a:prstGeom>
          <a:noFill/>
        </p:spPr>
        <p:txBody>
          <a:bodyPr wrap="square" lIns="90000" rtlCol="0">
            <a:noAutofit/>
          </a:bodyPr>
          <a:lstStyle/>
          <a:p>
            <a:r>
              <a:rPr lang="en-US" sz="3200" dirty="0">
                <a:solidFill>
                  <a:schemeClr val="accent3">
                    <a:lumMod val="75000"/>
                  </a:schemeClr>
                </a:solidFill>
                <a:latin typeface="Helvetica Light" panose="020B0403020202020204" pitchFamily="34" charset="0"/>
              </a:rPr>
              <a:t>SIMPSON (</a:t>
            </a:r>
            <a:r>
              <a:rPr lang="en-US" sz="3200" b="1" dirty="0">
                <a:solidFill>
                  <a:schemeClr val="accent3">
                    <a:lumMod val="75000"/>
                  </a:schemeClr>
                </a:solidFill>
                <a:latin typeface="Helvetica" pitchFamily="2" charset="0"/>
              </a:rPr>
              <a:t>1944</a:t>
            </a:r>
            <a:r>
              <a:rPr lang="en-US" sz="3200" dirty="0">
                <a:solidFill>
                  <a:schemeClr val="accent3">
                    <a:lumMod val="75000"/>
                  </a:schemeClr>
                </a:solidFill>
                <a:latin typeface="Helvetica Light" panose="020B0403020202020204" pitchFamily="34" charset="0"/>
              </a:rPr>
              <a:t>) </a:t>
            </a:r>
            <a:br>
              <a:rPr lang="en-US" sz="3200" dirty="0">
                <a:solidFill>
                  <a:schemeClr val="accent3">
                    <a:lumMod val="75000"/>
                  </a:schemeClr>
                </a:solidFill>
                <a:latin typeface="Helvetica Light" panose="020B0403020202020204" pitchFamily="34" charset="0"/>
              </a:rPr>
            </a:br>
            <a:r>
              <a:rPr lang="en-US" sz="3200" dirty="0">
                <a:solidFill>
                  <a:schemeClr val="accent3">
                    <a:lumMod val="75000"/>
                  </a:schemeClr>
                </a:solidFill>
                <a:latin typeface="Helvetica Light" panose="020B0403020202020204" pitchFamily="34" charset="0"/>
              </a:rPr>
              <a:t>	</a:t>
            </a:r>
            <a:r>
              <a:rPr lang="en-US" sz="3200" dirty="0">
                <a:solidFill>
                  <a:schemeClr val="accent3">
                    <a:lumMod val="75000"/>
                  </a:schemeClr>
                </a:solidFill>
                <a:latin typeface="Helvetica Light" panose="020B0403020202020204" pitchFamily="34" charset="0"/>
                <a:sym typeface="Wingdings" pitchFamily="2" charset="2"/>
              </a:rPr>
              <a:t> MORPHOLOGY</a:t>
            </a:r>
            <a:endParaRPr lang="en-US" sz="3200" dirty="0">
              <a:solidFill>
                <a:schemeClr val="accent3">
                  <a:lumMod val="75000"/>
                </a:schemeClr>
              </a:solidFill>
              <a:latin typeface="Helvetica Light" panose="020B0403020202020204" pitchFamily="34" charset="0"/>
            </a:endParaRPr>
          </a:p>
        </p:txBody>
      </p:sp>
    </p:spTree>
    <p:extLst>
      <p:ext uri="{BB962C8B-B14F-4D97-AF65-F5344CB8AC3E}">
        <p14:creationId xmlns:p14="http://schemas.microsoft.com/office/powerpoint/2010/main" val="12491145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 Same-side Corner of Rectangle 12">
            <a:extLst>
              <a:ext uri="{FF2B5EF4-FFF2-40B4-BE49-F238E27FC236}">
                <a16:creationId xmlns:a16="http://schemas.microsoft.com/office/drawing/2014/main" id="{B0DDE443-EEFC-479E-49D2-3085D5941DE0}"/>
              </a:ext>
            </a:extLst>
          </p:cNvPr>
          <p:cNvSpPr/>
          <p:nvPr/>
        </p:nvSpPr>
        <p:spPr>
          <a:xfrm rot="5400000">
            <a:off x="4460893" y="273905"/>
            <a:ext cx="2079257" cy="11019711"/>
          </a:xfrm>
          <a:prstGeom prst="round2SameRect">
            <a:avLst>
              <a:gd name="adj1" fmla="val 50000"/>
              <a:gd name="adj2" fmla="val 0"/>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ound Same-side Corner of Rectangle 2">
            <a:extLst>
              <a:ext uri="{FF2B5EF4-FFF2-40B4-BE49-F238E27FC236}">
                <a16:creationId xmlns:a16="http://schemas.microsoft.com/office/drawing/2014/main" id="{B4DF56BD-6CA9-77F4-27B2-E04E2F81829E}"/>
              </a:ext>
            </a:extLst>
          </p:cNvPr>
          <p:cNvSpPr/>
          <p:nvPr/>
        </p:nvSpPr>
        <p:spPr>
          <a:xfrm rot="5400000">
            <a:off x="4460897" y="-3368959"/>
            <a:ext cx="2079255" cy="11019712"/>
          </a:xfrm>
          <a:prstGeom prst="round2SameRect">
            <a:avLst>
              <a:gd name="adj1" fmla="val 50000"/>
              <a:gd name="adj2" fmla="val 0"/>
            </a:avLst>
          </a:prstGeom>
          <a:solidFill>
            <a:schemeClr val="accent3">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 Same-side Corner of Rectangle 1">
            <a:extLst>
              <a:ext uri="{FF2B5EF4-FFF2-40B4-BE49-F238E27FC236}">
                <a16:creationId xmlns:a16="http://schemas.microsoft.com/office/drawing/2014/main" id="{EE13F1E3-B10A-F7F4-234E-DB5880874CFA}"/>
              </a:ext>
            </a:extLst>
          </p:cNvPr>
          <p:cNvSpPr/>
          <p:nvPr/>
        </p:nvSpPr>
        <p:spPr>
          <a:xfrm rot="16200000">
            <a:off x="6434523" y="-738509"/>
            <a:ext cx="2370954" cy="9144000"/>
          </a:xfrm>
          <a:prstGeom prst="round2SameRect">
            <a:avLst>
              <a:gd name="adj1" fmla="val 50000"/>
              <a:gd name="adj2" fmla="val 0"/>
            </a:avLst>
          </a:prstGeom>
          <a:solidFill>
            <a:schemeClr val="accent3">
              <a:lumMod val="20000"/>
              <a:lumOff val="80000"/>
            </a:schemeClr>
          </a:solidFill>
          <a:ln w="57150">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79A1B6D-7BA3-0231-DF4E-63B7FAD234F7}"/>
              </a:ext>
            </a:extLst>
          </p:cNvPr>
          <p:cNvPicPr>
            <a:picLocks noChangeAspect="1"/>
          </p:cNvPicPr>
          <p:nvPr/>
        </p:nvPicPr>
        <p:blipFill rotWithShape="1">
          <a:blip r:embed="rId2">
            <a:duotone>
              <a:schemeClr val="accent3">
                <a:shade val="45000"/>
                <a:satMod val="135000"/>
              </a:schemeClr>
              <a:prstClr val="white"/>
            </a:duotone>
          </a:blip>
          <a:srcRect t="10887"/>
          <a:stretch/>
        </p:blipFill>
        <p:spPr>
          <a:xfrm>
            <a:off x="4500319" y="1258735"/>
            <a:ext cx="5448619" cy="1251617"/>
          </a:xfrm>
          <a:prstGeom prst="rect">
            <a:avLst/>
          </a:prstGeom>
          <a:ln w="38100">
            <a:solidFill>
              <a:schemeClr val="accent3">
                <a:lumMod val="40000"/>
                <a:lumOff val="60000"/>
              </a:schemeClr>
            </a:solidFill>
          </a:ln>
          <a:effectLst>
            <a:outerShdw blurRad="50800" dist="38100" dir="2700000" algn="tl" rotWithShape="0">
              <a:prstClr val="black">
                <a:alpha val="40000"/>
              </a:prstClr>
            </a:outerShdw>
          </a:effectLst>
        </p:spPr>
      </p:pic>
      <p:pic>
        <p:nvPicPr>
          <p:cNvPr id="5" name="Picture 2" descr="Tempo and Mode in Evolution - (Columbia Classics in Evolution) by George Gaylord Simpson (Paperback)">
            <a:extLst>
              <a:ext uri="{FF2B5EF4-FFF2-40B4-BE49-F238E27FC236}">
                <a16:creationId xmlns:a16="http://schemas.microsoft.com/office/drawing/2014/main" id="{B623454D-7AB0-E0A9-B625-F18492D5550A}"/>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2871" t="7619" r="9157" b="31575"/>
          <a:stretch/>
        </p:blipFill>
        <p:spPr bwMode="auto">
          <a:xfrm>
            <a:off x="4535213" y="2805780"/>
            <a:ext cx="2955312" cy="2042657"/>
          </a:xfrm>
          <a:prstGeom prst="rect">
            <a:avLst/>
          </a:prstGeom>
          <a:noFill/>
          <a:ln w="38100">
            <a:solidFill>
              <a:schemeClr val="accent3">
                <a:lumMod val="7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CD3F534-FB43-5DC2-6C31-481214925263}"/>
              </a:ext>
            </a:extLst>
          </p:cNvPr>
          <p:cNvPicPr>
            <a:picLocks noChangeAspect="1"/>
          </p:cNvPicPr>
          <p:nvPr/>
        </p:nvPicPr>
        <p:blipFill>
          <a:blip r:embed="rId4">
            <a:duotone>
              <a:schemeClr val="accent3">
                <a:shade val="45000"/>
                <a:satMod val="135000"/>
              </a:schemeClr>
              <a:prstClr val="white"/>
            </a:duotone>
          </a:blip>
          <a:stretch>
            <a:fillRect/>
          </a:stretch>
        </p:blipFill>
        <p:spPr>
          <a:xfrm>
            <a:off x="4745550" y="5256481"/>
            <a:ext cx="5074314" cy="1465258"/>
          </a:xfrm>
          <a:prstGeom prst="rect">
            <a:avLst/>
          </a:prstGeom>
          <a:ln w="38100">
            <a:solidFill>
              <a:schemeClr val="accent3">
                <a:lumMod val="40000"/>
                <a:lumOff val="60000"/>
              </a:schemeClr>
            </a:solidFill>
          </a:ln>
          <a:effectLst>
            <a:outerShdw blurRad="50800" dist="38100" dir="2700000" algn="tl" rotWithShape="0">
              <a:prstClr val="black">
                <a:alpha val="40000"/>
              </a:prstClr>
            </a:outerShdw>
          </a:effectLst>
        </p:spPr>
      </p:pic>
      <p:sp>
        <p:nvSpPr>
          <p:cNvPr id="8" name="Round Same-side Corner of Rectangle 7">
            <a:extLst>
              <a:ext uri="{FF2B5EF4-FFF2-40B4-BE49-F238E27FC236}">
                <a16:creationId xmlns:a16="http://schemas.microsoft.com/office/drawing/2014/main" id="{79221E5D-5193-E0AF-E0ED-E1C17BC03883}"/>
              </a:ext>
            </a:extLst>
          </p:cNvPr>
          <p:cNvSpPr/>
          <p:nvPr/>
        </p:nvSpPr>
        <p:spPr>
          <a:xfrm rot="10800000">
            <a:off x="3048000" y="-13457"/>
            <a:ext cx="5985164" cy="1039091"/>
          </a:xfrm>
          <a:prstGeom prst="round2SameRect">
            <a:avLst>
              <a:gd name="adj1" fmla="val 50000"/>
              <a:gd name="adj2" fmla="val 0"/>
            </a:avLst>
          </a:prstGeom>
          <a:solidFill>
            <a:schemeClr val="accent6"/>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4A88D0F-D7EB-F549-2F24-787943AE23FB}"/>
              </a:ext>
            </a:extLst>
          </p:cNvPr>
          <p:cNvSpPr txBox="1"/>
          <p:nvPr/>
        </p:nvSpPr>
        <p:spPr>
          <a:xfrm>
            <a:off x="-1" y="110836"/>
            <a:ext cx="12192001" cy="928257"/>
          </a:xfrm>
          <a:prstGeom prst="rect">
            <a:avLst/>
          </a:prstGeom>
          <a:noFill/>
        </p:spPr>
        <p:txBody>
          <a:bodyPr wrap="square" lIns="90000" rtlCol="0">
            <a:noAutofit/>
          </a:bodyPr>
          <a:lstStyle/>
          <a:p>
            <a:pPr algn="ctr">
              <a:lnSpc>
                <a:spcPts val="5000"/>
              </a:lnSpc>
            </a:pPr>
            <a:r>
              <a:rPr lang="en-US" sz="3600" dirty="0">
                <a:solidFill>
                  <a:schemeClr val="bg1"/>
                </a:solidFill>
                <a:latin typeface="Helvetica Light" panose="020B0403020202020204" pitchFamily="34" charset="0"/>
              </a:rPr>
              <a:t>AN </a:t>
            </a:r>
            <a:r>
              <a:rPr lang="en-US" sz="3600" i="1" dirty="0">
                <a:solidFill>
                  <a:schemeClr val="bg1"/>
                </a:solidFill>
                <a:latin typeface="Helvetica Light" panose="020B0403020202020204" pitchFamily="34" charset="0"/>
              </a:rPr>
              <a:t>EVOLVING</a:t>
            </a:r>
            <a:r>
              <a:rPr lang="en-US" sz="3600" dirty="0">
                <a:solidFill>
                  <a:schemeClr val="bg1"/>
                </a:solidFill>
                <a:latin typeface="Helvetica Light" panose="020B0403020202020204" pitchFamily="34" charset="0"/>
              </a:rPr>
              <a:t>  CONCEPT</a:t>
            </a:r>
          </a:p>
        </p:txBody>
      </p:sp>
      <p:sp>
        <p:nvSpPr>
          <p:cNvPr id="10" name="TextBox 9">
            <a:extLst>
              <a:ext uri="{FF2B5EF4-FFF2-40B4-BE49-F238E27FC236}">
                <a16:creationId xmlns:a16="http://schemas.microsoft.com/office/drawing/2014/main" id="{5DEFECB8-A09A-C7EC-3473-737C0B6465F6}"/>
              </a:ext>
            </a:extLst>
          </p:cNvPr>
          <p:cNvSpPr txBox="1"/>
          <p:nvPr/>
        </p:nvSpPr>
        <p:spPr>
          <a:xfrm>
            <a:off x="254418" y="1440776"/>
            <a:ext cx="6104818" cy="1365004"/>
          </a:xfrm>
          <a:prstGeom prst="rect">
            <a:avLst/>
          </a:prstGeom>
          <a:noFill/>
        </p:spPr>
        <p:txBody>
          <a:bodyPr wrap="square" lIns="90000" rtlCol="0">
            <a:noAutofit/>
          </a:bodyPr>
          <a:lstStyle/>
          <a:p>
            <a:r>
              <a:rPr lang="en-US" sz="3200" dirty="0">
                <a:solidFill>
                  <a:schemeClr val="bg1"/>
                </a:solidFill>
                <a:latin typeface="Helvetica Light" panose="020B0403020202020204" pitchFamily="34" charset="0"/>
              </a:rPr>
              <a:t>WRIGHT (</a:t>
            </a:r>
            <a:r>
              <a:rPr lang="en-US" sz="3200" b="1" dirty="0">
                <a:solidFill>
                  <a:schemeClr val="bg1"/>
                </a:solidFill>
                <a:latin typeface="Helvetica" pitchFamily="2" charset="0"/>
              </a:rPr>
              <a:t>1932</a:t>
            </a:r>
            <a:r>
              <a:rPr lang="en-US" sz="3200" dirty="0">
                <a:solidFill>
                  <a:schemeClr val="bg1"/>
                </a:solidFill>
                <a:latin typeface="Helvetica Light" panose="020B0403020202020204" pitchFamily="34" charset="0"/>
              </a:rPr>
              <a:t>) </a:t>
            </a:r>
          </a:p>
          <a:p>
            <a:r>
              <a:rPr lang="en-US" sz="3200" dirty="0">
                <a:solidFill>
                  <a:schemeClr val="bg1"/>
                </a:solidFill>
                <a:latin typeface="Helvetica Light" panose="020B0403020202020204" pitchFamily="34" charset="0"/>
                <a:sym typeface="Wingdings" pitchFamily="2" charset="2"/>
              </a:rPr>
              <a:t>	 GENETICS</a:t>
            </a:r>
            <a:endParaRPr lang="en-US" sz="3200" dirty="0">
              <a:solidFill>
                <a:schemeClr val="bg1"/>
              </a:solidFill>
              <a:latin typeface="Helvetica Light" panose="020B0403020202020204" pitchFamily="34" charset="0"/>
            </a:endParaRPr>
          </a:p>
        </p:txBody>
      </p:sp>
      <p:sp>
        <p:nvSpPr>
          <p:cNvPr id="11" name="TextBox 10">
            <a:extLst>
              <a:ext uri="{FF2B5EF4-FFF2-40B4-BE49-F238E27FC236}">
                <a16:creationId xmlns:a16="http://schemas.microsoft.com/office/drawing/2014/main" id="{EC3C86EB-6B9E-FE1F-1B36-FF61CBEFFBCF}"/>
              </a:ext>
            </a:extLst>
          </p:cNvPr>
          <p:cNvSpPr txBox="1"/>
          <p:nvPr/>
        </p:nvSpPr>
        <p:spPr>
          <a:xfrm>
            <a:off x="7606141" y="3180523"/>
            <a:ext cx="5287084" cy="1680614"/>
          </a:xfrm>
          <a:prstGeom prst="rect">
            <a:avLst/>
          </a:prstGeom>
          <a:noFill/>
        </p:spPr>
        <p:txBody>
          <a:bodyPr wrap="square" lIns="90000" rtlCol="0">
            <a:noAutofit/>
          </a:bodyPr>
          <a:lstStyle/>
          <a:p>
            <a:r>
              <a:rPr lang="en-US" sz="3200" dirty="0">
                <a:solidFill>
                  <a:schemeClr val="accent3">
                    <a:lumMod val="75000"/>
                  </a:schemeClr>
                </a:solidFill>
                <a:latin typeface="Helvetica Light" panose="020B0403020202020204" pitchFamily="34" charset="0"/>
              </a:rPr>
              <a:t>SIMPSON (</a:t>
            </a:r>
            <a:r>
              <a:rPr lang="en-US" sz="3200" b="1" dirty="0">
                <a:solidFill>
                  <a:schemeClr val="accent3">
                    <a:lumMod val="75000"/>
                  </a:schemeClr>
                </a:solidFill>
                <a:latin typeface="Helvetica" pitchFamily="2" charset="0"/>
              </a:rPr>
              <a:t>1944</a:t>
            </a:r>
            <a:r>
              <a:rPr lang="en-US" sz="3200" dirty="0">
                <a:solidFill>
                  <a:schemeClr val="accent3">
                    <a:lumMod val="75000"/>
                  </a:schemeClr>
                </a:solidFill>
                <a:latin typeface="Helvetica Light" panose="020B0403020202020204" pitchFamily="34" charset="0"/>
              </a:rPr>
              <a:t>) </a:t>
            </a:r>
            <a:br>
              <a:rPr lang="en-US" sz="3200" dirty="0">
                <a:solidFill>
                  <a:schemeClr val="accent3">
                    <a:lumMod val="75000"/>
                  </a:schemeClr>
                </a:solidFill>
                <a:latin typeface="Helvetica Light" panose="020B0403020202020204" pitchFamily="34" charset="0"/>
              </a:rPr>
            </a:br>
            <a:r>
              <a:rPr lang="en-US" sz="3200" dirty="0">
                <a:solidFill>
                  <a:schemeClr val="accent3">
                    <a:lumMod val="75000"/>
                  </a:schemeClr>
                </a:solidFill>
                <a:latin typeface="Helvetica Light" panose="020B0403020202020204" pitchFamily="34" charset="0"/>
              </a:rPr>
              <a:t>	</a:t>
            </a:r>
            <a:r>
              <a:rPr lang="en-US" sz="3200" dirty="0">
                <a:solidFill>
                  <a:schemeClr val="accent3">
                    <a:lumMod val="75000"/>
                  </a:schemeClr>
                </a:solidFill>
                <a:latin typeface="Helvetica Light" panose="020B0403020202020204" pitchFamily="34" charset="0"/>
                <a:sym typeface="Wingdings" pitchFamily="2" charset="2"/>
              </a:rPr>
              <a:t> MORPHOLOGY</a:t>
            </a:r>
            <a:endParaRPr lang="en-US" sz="3200" dirty="0">
              <a:solidFill>
                <a:schemeClr val="accent3">
                  <a:lumMod val="75000"/>
                </a:schemeClr>
              </a:solidFill>
              <a:latin typeface="Helvetica Light" panose="020B0403020202020204" pitchFamily="34" charset="0"/>
            </a:endParaRPr>
          </a:p>
        </p:txBody>
      </p:sp>
      <p:sp>
        <p:nvSpPr>
          <p:cNvPr id="12" name="TextBox 11">
            <a:extLst>
              <a:ext uri="{FF2B5EF4-FFF2-40B4-BE49-F238E27FC236}">
                <a16:creationId xmlns:a16="http://schemas.microsoft.com/office/drawing/2014/main" id="{5EF82CBE-E379-E589-632D-F99D3289F4E4}"/>
              </a:ext>
            </a:extLst>
          </p:cNvPr>
          <p:cNvSpPr txBox="1"/>
          <p:nvPr/>
        </p:nvSpPr>
        <p:spPr>
          <a:xfrm>
            <a:off x="254418" y="5238010"/>
            <a:ext cx="6350649" cy="1366338"/>
          </a:xfrm>
          <a:prstGeom prst="rect">
            <a:avLst/>
          </a:prstGeom>
          <a:noFill/>
        </p:spPr>
        <p:txBody>
          <a:bodyPr wrap="square" lIns="90000" rtlCol="0">
            <a:noAutofit/>
          </a:bodyPr>
          <a:lstStyle/>
          <a:p>
            <a:r>
              <a:rPr lang="en-US" sz="3200" dirty="0">
                <a:solidFill>
                  <a:schemeClr val="bg1"/>
                </a:solidFill>
                <a:latin typeface="Helvetica Light" panose="020B0403020202020204" pitchFamily="34" charset="0"/>
              </a:rPr>
              <a:t>HUTCHINSON (</a:t>
            </a:r>
            <a:r>
              <a:rPr lang="en-US" sz="3200" b="1" dirty="0">
                <a:solidFill>
                  <a:schemeClr val="bg1"/>
                </a:solidFill>
                <a:latin typeface="Helvetica" pitchFamily="2" charset="0"/>
              </a:rPr>
              <a:t>1957</a:t>
            </a:r>
            <a:r>
              <a:rPr lang="en-US" sz="3200" dirty="0">
                <a:solidFill>
                  <a:schemeClr val="bg1"/>
                </a:solidFill>
                <a:latin typeface="Helvetica Light" panose="020B0403020202020204" pitchFamily="34" charset="0"/>
              </a:rPr>
              <a:t>)</a:t>
            </a:r>
          </a:p>
          <a:p>
            <a:r>
              <a:rPr lang="en-US" sz="3200" dirty="0">
                <a:solidFill>
                  <a:schemeClr val="bg1"/>
                </a:solidFill>
                <a:latin typeface="Helvetica Light" panose="020B0403020202020204" pitchFamily="34" charset="0"/>
                <a:sym typeface="Wingdings" pitchFamily="2" charset="2"/>
              </a:rPr>
              <a:t>		 NICHES	</a:t>
            </a:r>
            <a:endParaRPr lang="en-US" sz="3200" dirty="0">
              <a:solidFill>
                <a:schemeClr val="bg1"/>
              </a:solidFill>
              <a:latin typeface="Helvetica Light" panose="020B0403020202020204" pitchFamily="34" charset="0"/>
            </a:endParaRPr>
          </a:p>
        </p:txBody>
      </p:sp>
    </p:spTree>
    <p:extLst>
      <p:ext uri="{BB962C8B-B14F-4D97-AF65-F5344CB8AC3E}">
        <p14:creationId xmlns:p14="http://schemas.microsoft.com/office/powerpoint/2010/main" val="369869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89DBF0E-68EB-25DF-CB7B-FC35A72E3817}"/>
              </a:ext>
            </a:extLst>
          </p:cNvPr>
          <p:cNvSpPr/>
          <p:nvPr/>
        </p:nvSpPr>
        <p:spPr>
          <a:xfrm>
            <a:off x="6316499" y="0"/>
            <a:ext cx="5875501" cy="6858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8A3A17B2-5E72-BD26-4132-0C4FF26917F8}"/>
              </a:ext>
            </a:extLst>
          </p:cNvPr>
          <p:cNvPicPr>
            <a:picLocks noChangeAspect="1"/>
          </p:cNvPicPr>
          <p:nvPr/>
        </p:nvPicPr>
        <p:blipFill>
          <a:blip r:embed="rId3"/>
          <a:stretch>
            <a:fillRect/>
          </a:stretch>
        </p:blipFill>
        <p:spPr>
          <a:xfrm>
            <a:off x="264694" y="1376853"/>
            <a:ext cx="5610808" cy="5189484"/>
          </a:xfrm>
          <a:prstGeom prst="rect">
            <a:avLst/>
          </a:prstGeom>
        </p:spPr>
      </p:pic>
      <p:sp>
        <p:nvSpPr>
          <p:cNvPr id="10" name="Arc 9">
            <a:extLst>
              <a:ext uri="{FF2B5EF4-FFF2-40B4-BE49-F238E27FC236}">
                <a16:creationId xmlns:a16="http://schemas.microsoft.com/office/drawing/2014/main" id="{BD990AE3-FD24-B052-8BCF-EABFC36324E7}"/>
              </a:ext>
            </a:extLst>
          </p:cNvPr>
          <p:cNvSpPr/>
          <p:nvPr/>
        </p:nvSpPr>
        <p:spPr>
          <a:xfrm rot="5772928" flipH="1">
            <a:off x="3579662" y="4453634"/>
            <a:ext cx="2066995" cy="2221284"/>
          </a:xfrm>
          <a:prstGeom prst="arc">
            <a:avLst/>
          </a:prstGeom>
          <a:ln w="57150" cap="rnd">
            <a:solidFill>
              <a:schemeClr val="accent3">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A891E63A-80EB-AE1D-97A0-040EC78DB342}"/>
              </a:ext>
            </a:extLst>
          </p:cNvPr>
          <p:cNvGrpSpPr/>
          <p:nvPr/>
        </p:nvGrpSpPr>
        <p:grpSpPr>
          <a:xfrm>
            <a:off x="4375323" y="5564276"/>
            <a:ext cx="3798859" cy="619168"/>
            <a:chOff x="510988" y="3114866"/>
            <a:chExt cx="4643768" cy="726602"/>
          </a:xfrm>
        </p:grpSpPr>
        <p:sp>
          <p:nvSpPr>
            <p:cNvPr id="13" name="Rounded Rectangle 12">
              <a:extLst>
                <a:ext uri="{FF2B5EF4-FFF2-40B4-BE49-F238E27FC236}">
                  <a16:creationId xmlns:a16="http://schemas.microsoft.com/office/drawing/2014/main" id="{532D3177-89F5-35B0-B4A4-A9C055EE7F5B}"/>
                </a:ext>
              </a:extLst>
            </p:cNvPr>
            <p:cNvSpPr/>
            <p:nvPr/>
          </p:nvSpPr>
          <p:spPr>
            <a:xfrm>
              <a:off x="857761" y="3114866"/>
              <a:ext cx="3851564" cy="726602"/>
            </a:xfrm>
            <a:prstGeom prst="roundRect">
              <a:avLst>
                <a:gd name="adj" fmla="val 50000"/>
              </a:avLst>
            </a:prstGeom>
            <a:solidFill>
              <a:schemeClr val="bg1"/>
            </a:solidFill>
            <a:ln w="57150">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C56B343-76CE-87CE-F6BC-82D517FF183F}"/>
                </a:ext>
              </a:extLst>
            </p:cNvPr>
            <p:cNvSpPr txBox="1"/>
            <p:nvPr/>
          </p:nvSpPr>
          <p:spPr>
            <a:xfrm>
              <a:off x="510988" y="3155225"/>
              <a:ext cx="4643768" cy="686241"/>
            </a:xfrm>
            <a:prstGeom prst="rect">
              <a:avLst/>
            </a:prstGeom>
            <a:noFill/>
            <a:ln>
              <a:noFill/>
            </a:ln>
          </p:spPr>
          <p:txBody>
            <a:bodyPr wrap="square" rtlCol="0">
              <a:spAutoFit/>
            </a:bodyPr>
            <a:lstStyle/>
            <a:p>
              <a:pPr algn="ctr"/>
              <a:r>
                <a:rPr lang="en-US" sz="3200" dirty="0">
                  <a:solidFill>
                    <a:schemeClr val="accent3">
                      <a:lumMod val="75000"/>
                    </a:schemeClr>
                  </a:solidFill>
                  <a:latin typeface="Helvetica Light" panose="020B0403020202020204" pitchFamily="34" charset="0"/>
                </a:rPr>
                <a:t>individual frog</a:t>
              </a:r>
              <a:endParaRPr lang="en-US" sz="3200" dirty="0">
                <a:solidFill>
                  <a:schemeClr val="accent3">
                    <a:lumMod val="75000"/>
                  </a:schemeClr>
                </a:solidFill>
                <a:latin typeface="Neris Light" pitchFamily="2" charset="77"/>
              </a:endParaRPr>
            </a:p>
          </p:txBody>
        </p:sp>
      </p:grpSp>
      <p:pic>
        <p:nvPicPr>
          <p:cNvPr id="16" name="Picture 15">
            <a:extLst>
              <a:ext uri="{FF2B5EF4-FFF2-40B4-BE49-F238E27FC236}">
                <a16:creationId xmlns:a16="http://schemas.microsoft.com/office/drawing/2014/main" id="{9C640BB8-F5BE-2078-7FC0-7C78A6AFFC23}"/>
              </a:ext>
            </a:extLst>
          </p:cNvPr>
          <p:cNvPicPr>
            <a:picLocks noChangeAspect="1"/>
          </p:cNvPicPr>
          <p:nvPr/>
        </p:nvPicPr>
        <p:blipFill>
          <a:blip r:embed="rId4"/>
          <a:stretch>
            <a:fillRect/>
          </a:stretch>
        </p:blipFill>
        <p:spPr>
          <a:xfrm>
            <a:off x="1909633" y="146054"/>
            <a:ext cx="3543299" cy="1388590"/>
          </a:xfrm>
          <a:prstGeom prst="rect">
            <a:avLst/>
          </a:prstGeom>
        </p:spPr>
      </p:pic>
      <p:grpSp>
        <p:nvGrpSpPr>
          <p:cNvPr id="21" name="Group 20">
            <a:extLst>
              <a:ext uri="{FF2B5EF4-FFF2-40B4-BE49-F238E27FC236}">
                <a16:creationId xmlns:a16="http://schemas.microsoft.com/office/drawing/2014/main" id="{483264CB-FD7B-E8EB-09E7-B2D626EE9F6D}"/>
              </a:ext>
            </a:extLst>
          </p:cNvPr>
          <p:cNvGrpSpPr/>
          <p:nvPr/>
        </p:nvGrpSpPr>
        <p:grpSpPr>
          <a:xfrm>
            <a:off x="651639" y="989046"/>
            <a:ext cx="2032784" cy="619168"/>
            <a:chOff x="510988" y="3114866"/>
            <a:chExt cx="4643768" cy="726602"/>
          </a:xfrm>
          <a:effectLst>
            <a:outerShdw blurRad="50800" dist="38100" dir="2700000" algn="tl" rotWithShape="0">
              <a:prstClr val="black">
                <a:alpha val="40000"/>
              </a:prstClr>
            </a:outerShdw>
          </a:effectLst>
        </p:grpSpPr>
        <p:sp>
          <p:nvSpPr>
            <p:cNvPr id="22" name="Rounded Rectangle 21">
              <a:extLst>
                <a:ext uri="{FF2B5EF4-FFF2-40B4-BE49-F238E27FC236}">
                  <a16:creationId xmlns:a16="http://schemas.microsoft.com/office/drawing/2014/main" id="{D2F31D6E-FF53-6345-0696-9943012F3784}"/>
                </a:ext>
              </a:extLst>
            </p:cNvPr>
            <p:cNvSpPr/>
            <p:nvPr/>
          </p:nvSpPr>
          <p:spPr>
            <a:xfrm>
              <a:off x="857761" y="3114866"/>
              <a:ext cx="3851564" cy="726602"/>
            </a:xfrm>
            <a:prstGeom prst="roundRect">
              <a:avLst>
                <a:gd name="adj" fmla="val 50000"/>
              </a:avLst>
            </a:prstGeom>
            <a:solidFill>
              <a:schemeClr val="accent3">
                <a:lumMod val="75000"/>
              </a:schemeClr>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F3405CD-923E-5E7B-6247-5720A0447C94}"/>
                </a:ext>
              </a:extLst>
            </p:cNvPr>
            <p:cNvSpPr txBox="1"/>
            <p:nvPr/>
          </p:nvSpPr>
          <p:spPr>
            <a:xfrm>
              <a:off x="510988" y="3155225"/>
              <a:ext cx="4643768" cy="686241"/>
            </a:xfrm>
            <a:prstGeom prst="rect">
              <a:avLst/>
            </a:prstGeom>
            <a:noFill/>
            <a:ln>
              <a:noFill/>
            </a:ln>
          </p:spPr>
          <p:txBody>
            <a:bodyPr wrap="square" rtlCol="0">
              <a:spAutoFit/>
            </a:bodyPr>
            <a:lstStyle/>
            <a:p>
              <a:pPr algn="ctr"/>
              <a:r>
                <a:rPr lang="en-US" sz="3200" dirty="0">
                  <a:solidFill>
                    <a:schemeClr val="bg1"/>
                  </a:solidFill>
                  <a:latin typeface="Helvetica Light" panose="020B0403020202020204" pitchFamily="34" charset="0"/>
                </a:rPr>
                <a:t>2023</a:t>
              </a:r>
              <a:endParaRPr lang="en-US" sz="3200" dirty="0">
                <a:solidFill>
                  <a:schemeClr val="bg1"/>
                </a:solidFill>
                <a:latin typeface="Neris Light" pitchFamily="2" charset="77"/>
              </a:endParaRPr>
            </a:p>
          </p:txBody>
        </p:sp>
      </p:grpSp>
      <p:sp>
        <p:nvSpPr>
          <p:cNvPr id="24" name="TextBox 23">
            <a:extLst>
              <a:ext uri="{FF2B5EF4-FFF2-40B4-BE49-F238E27FC236}">
                <a16:creationId xmlns:a16="http://schemas.microsoft.com/office/drawing/2014/main" id="{DB4788F7-0C7D-2117-233E-E8A337D77CF6}"/>
              </a:ext>
            </a:extLst>
          </p:cNvPr>
          <p:cNvSpPr txBox="1"/>
          <p:nvPr/>
        </p:nvSpPr>
        <p:spPr>
          <a:xfrm>
            <a:off x="6316498" y="1897639"/>
            <a:ext cx="5875502" cy="3515189"/>
          </a:xfrm>
          <a:prstGeom prst="rect">
            <a:avLst/>
          </a:prstGeom>
          <a:noFill/>
        </p:spPr>
        <p:txBody>
          <a:bodyPr wrap="square" lIns="90000" rtlCol="0">
            <a:noAutofit/>
          </a:bodyPr>
          <a:lstStyle/>
          <a:p>
            <a:pPr algn="ctr">
              <a:lnSpc>
                <a:spcPts val="5000"/>
              </a:lnSpc>
            </a:pPr>
            <a:r>
              <a:rPr lang="en-US" sz="4800" dirty="0">
                <a:solidFill>
                  <a:schemeClr val="bg1"/>
                </a:solidFill>
                <a:latin typeface="Helvetica Light" panose="020B0403020202020204" pitchFamily="34" charset="0"/>
              </a:rPr>
              <a:t>CATCH</a:t>
            </a:r>
          </a:p>
          <a:p>
            <a:pPr algn="ctr">
              <a:lnSpc>
                <a:spcPts val="5000"/>
              </a:lnSpc>
            </a:pPr>
            <a:r>
              <a:rPr lang="en-US" sz="4800" dirty="0">
                <a:solidFill>
                  <a:schemeClr val="bg1"/>
                </a:solidFill>
                <a:latin typeface="Helvetica Light" panose="020B0403020202020204" pitchFamily="34" charset="0"/>
              </a:rPr>
              <a:t>MEASURE</a:t>
            </a:r>
          </a:p>
          <a:p>
            <a:pPr algn="ctr">
              <a:lnSpc>
                <a:spcPts val="5000"/>
              </a:lnSpc>
            </a:pPr>
            <a:r>
              <a:rPr lang="en-US" sz="4800" dirty="0">
                <a:solidFill>
                  <a:schemeClr val="bg1"/>
                </a:solidFill>
                <a:latin typeface="Helvetica Light" panose="020B0403020202020204" pitchFamily="34" charset="0"/>
              </a:rPr>
              <a:t>RECORD</a:t>
            </a:r>
            <a:endParaRPr lang="en-US" sz="6300" dirty="0">
              <a:solidFill>
                <a:schemeClr val="bg1"/>
              </a:solidFill>
              <a:latin typeface="Helvetica Light" panose="020B0403020202020204" pitchFamily="34" charset="0"/>
            </a:endParaRPr>
          </a:p>
          <a:p>
            <a:pPr algn="ctr">
              <a:lnSpc>
                <a:spcPts val="5000"/>
              </a:lnSpc>
            </a:pPr>
            <a:endParaRPr lang="en-US" sz="4800" dirty="0">
              <a:solidFill>
                <a:schemeClr val="bg1"/>
              </a:solidFill>
              <a:latin typeface="Helvetica Light" panose="020B0403020202020204" pitchFamily="34" charset="0"/>
            </a:endParaRPr>
          </a:p>
        </p:txBody>
      </p:sp>
    </p:spTree>
    <p:extLst>
      <p:ext uri="{BB962C8B-B14F-4D97-AF65-F5344CB8AC3E}">
        <p14:creationId xmlns:p14="http://schemas.microsoft.com/office/powerpoint/2010/main" val="3730544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688FE720-B5AA-7FBE-FAC3-2F605DABB5D3}"/>
              </a:ext>
            </a:extLst>
          </p:cNvPr>
          <p:cNvSpPr/>
          <p:nvPr/>
        </p:nvSpPr>
        <p:spPr>
          <a:xfrm>
            <a:off x="1513135" y="807250"/>
            <a:ext cx="4413495" cy="4413495"/>
          </a:xfrm>
          <a:prstGeom prst="ellipse">
            <a:avLst/>
          </a:prstGeom>
          <a:solidFill>
            <a:srgbClr val="FFF29B"/>
          </a:solidFill>
          <a:ln w="381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360DAE70-745E-AFDD-F038-F97E5A0BB1C6}"/>
              </a:ext>
            </a:extLst>
          </p:cNvPr>
          <p:cNvGrpSpPr/>
          <p:nvPr/>
        </p:nvGrpSpPr>
        <p:grpSpPr>
          <a:xfrm>
            <a:off x="239486" y="807250"/>
            <a:ext cx="6347166" cy="5525949"/>
            <a:chOff x="82527" y="1378172"/>
            <a:chExt cx="5534366" cy="4818312"/>
          </a:xfrm>
        </p:grpSpPr>
        <p:grpSp>
          <p:nvGrpSpPr>
            <p:cNvPr id="4" name="Group 3">
              <a:extLst>
                <a:ext uri="{FF2B5EF4-FFF2-40B4-BE49-F238E27FC236}">
                  <a16:creationId xmlns:a16="http://schemas.microsoft.com/office/drawing/2014/main" id="{33343B4B-696B-D6C1-BF74-D819B60790F5}"/>
                </a:ext>
              </a:extLst>
            </p:cNvPr>
            <p:cNvGrpSpPr/>
            <p:nvPr/>
          </p:nvGrpSpPr>
          <p:grpSpPr>
            <a:xfrm>
              <a:off x="954250" y="1378172"/>
              <a:ext cx="4662643" cy="4101655"/>
              <a:chOff x="118819" y="532359"/>
              <a:chExt cx="6438900" cy="5664200"/>
            </a:xfrm>
          </p:grpSpPr>
          <p:cxnSp>
            <p:nvCxnSpPr>
              <p:cNvPr id="12" name="Straight Arrow Connector 11">
                <a:extLst>
                  <a:ext uri="{FF2B5EF4-FFF2-40B4-BE49-F238E27FC236}">
                    <a16:creationId xmlns:a16="http://schemas.microsoft.com/office/drawing/2014/main" id="{F47475C5-1348-4C3D-D3D0-46388BA8D7EE}"/>
                  </a:ext>
                </a:extLst>
              </p:cNvPr>
              <p:cNvCxnSpPr>
                <a:cxnSpLocks/>
              </p:cNvCxnSpPr>
              <p:nvPr/>
            </p:nvCxnSpPr>
            <p:spPr>
              <a:xfrm flipV="1">
                <a:off x="118819" y="532359"/>
                <a:ext cx="0" cy="5664200"/>
              </a:xfrm>
              <a:prstGeom prst="straightConnector1">
                <a:avLst/>
              </a:prstGeom>
              <a:ln w="57150" cap="rnd">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99C0544-CC01-D5FD-FAFD-803554BEBD58}"/>
                  </a:ext>
                </a:extLst>
              </p:cNvPr>
              <p:cNvCxnSpPr>
                <a:cxnSpLocks/>
              </p:cNvCxnSpPr>
              <p:nvPr/>
            </p:nvCxnSpPr>
            <p:spPr>
              <a:xfrm>
                <a:off x="118819" y="6196559"/>
                <a:ext cx="6438900" cy="0"/>
              </a:xfrm>
              <a:prstGeom prst="straightConnector1">
                <a:avLst/>
              </a:prstGeom>
              <a:ln w="57150" cap="rnd">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B820B036-09F5-B2D5-8600-3265D9D956CC}"/>
                </a:ext>
              </a:extLst>
            </p:cNvPr>
            <p:cNvSpPr txBox="1"/>
            <p:nvPr/>
          </p:nvSpPr>
          <p:spPr>
            <a:xfrm>
              <a:off x="895458" y="5553762"/>
              <a:ext cx="4203729" cy="642722"/>
            </a:xfrm>
            <a:prstGeom prst="rect">
              <a:avLst/>
            </a:prstGeom>
            <a:noFill/>
          </p:spPr>
          <p:txBody>
            <a:bodyPr wrap="square" lIns="90000" rtlCol="0">
              <a:noAutofit/>
            </a:bodyPr>
            <a:lstStyle/>
            <a:p>
              <a:pPr algn="ctr">
                <a:lnSpc>
                  <a:spcPts val="5000"/>
                </a:lnSpc>
              </a:pPr>
              <a:r>
                <a:rPr lang="en-US" sz="2800" dirty="0">
                  <a:ln>
                    <a:solidFill>
                      <a:schemeClr val="bg1">
                        <a:lumMod val="65000"/>
                      </a:schemeClr>
                    </a:solidFill>
                  </a:ln>
                  <a:solidFill>
                    <a:schemeClr val="bg1">
                      <a:lumMod val="65000"/>
                    </a:schemeClr>
                  </a:solidFill>
                  <a:latin typeface="Helvetica Light" panose="020B0403020202020204" pitchFamily="34" charset="0"/>
                </a:rPr>
                <a:t>Body Length (mm)</a:t>
              </a:r>
              <a:endParaRPr lang="en-US" sz="3600" dirty="0">
                <a:ln>
                  <a:solidFill>
                    <a:schemeClr val="bg1">
                      <a:lumMod val="65000"/>
                    </a:schemeClr>
                  </a:solidFill>
                </a:ln>
                <a:solidFill>
                  <a:schemeClr val="bg1">
                    <a:lumMod val="65000"/>
                  </a:schemeClr>
                </a:solidFill>
                <a:latin typeface="Helvetica Light" panose="020B0403020202020204" pitchFamily="34" charset="0"/>
              </a:endParaRPr>
            </a:p>
          </p:txBody>
        </p:sp>
        <p:sp>
          <p:nvSpPr>
            <p:cNvPr id="11" name="TextBox 10">
              <a:extLst>
                <a:ext uri="{FF2B5EF4-FFF2-40B4-BE49-F238E27FC236}">
                  <a16:creationId xmlns:a16="http://schemas.microsoft.com/office/drawing/2014/main" id="{0569DDF4-81F6-9DFA-4E65-786D7D247DF8}"/>
                </a:ext>
              </a:extLst>
            </p:cNvPr>
            <p:cNvSpPr txBox="1"/>
            <p:nvPr/>
          </p:nvSpPr>
          <p:spPr>
            <a:xfrm rot="16200000">
              <a:off x="-1667645" y="3245354"/>
              <a:ext cx="4203729" cy="703385"/>
            </a:xfrm>
            <a:prstGeom prst="rect">
              <a:avLst/>
            </a:prstGeom>
            <a:noFill/>
          </p:spPr>
          <p:txBody>
            <a:bodyPr wrap="square" lIns="90000" rtlCol="0">
              <a:noAutofit/>
            </a:bodyPr>
            <a:lstStyle/>
            <a:p>
              <a:pPr algn="ctr">
                <a:lnSpc>
                  <a:spcPts val="5000"/>
                </a:lnSpc>
              </a:pPr>
              <a:r>
                <a:rPr lang="en-US" sz="2800" dirty="0">
                  <a:ln>
                    <a:solidFill>
                      <a:schemeClr val="bg1">
                        <a:lumMod val="65000"/>
                      </a:schemeClr>
                    </a:solidFill>
                  </a:ln>
                  <a:solidFill>
                    <a:schemeClr val="bg1">
                      <a:lumMod val="65000"/>
                    </a:schemeClr>
                  </a:solidFill>
                  <a:latin typeface="Helvetica Light" panose="020B0403020202020204" pitchFamily="34" charset="0"/>
                </a:rPr>
                <a:t>Leg Length (mm)</a:t>
              </a:r>
              <a:endParaRPr lang="en-US" sz="3600" dirty="0">
                <a:ln>
                  <a:solidFill>
                    <a:schemeClr val="bg1">
                      <a:lumMod val="65000"/>
                    </a:schemeClr>
                  </a:solidFill>
                </a:ln>
                <a:solidFill>
                  <a:schemeClr val="bg1">
                    <a:lumMod val="65000"/>
                  </a:schemeClr>
                </a:solidFill>
                <a:latin typeface="Helvetica Light" panose="020B0403020202020204" pitchFamily="34" charset="0"/>
              </a:endParaRPr>
            </a:p>
          </p:txBody>
        </p:sp>
      </p:grpSp>
      <p:grpSp>
        <p:nvGrpSpPr>
          <p:cNvPr id="7" name="Group 6">
            <a:extLst>
              <a:ext uri="{FF2B5EF4-FFF2-40B4-BE49-F238E27FC236}">
                <a16:creationId xmlns:a16="http://schemas.microsoft.com/office/drawing/2014/main" id="{E9395620-BAD9-B8ED-9330-98E7B98406A8}"/>
              </a:ext>
            </a:extLst>
          </p:cNvPr>
          <p:cNvGrpSpPr/>
          <p:nvPr/>
        </p:nvGrpSpPr>
        <p:grpSpPr>
          <a:xfrm>
            <a:off x="7282543" y="735191"/>
            <a:ext cx="4669971" cy="4870952"/>
            <a:chOff x="7282543" y="735191"/>
            <a:chExt cx="4669971" cy="4870952"/>
          </a:xfrm>
          <a:solidFill>
            <a:schemeClr val="accent3">
              <a:lumMod val="75000"/>
            </a:schemeClr>
          </a:solidFill>
        </p:grpSpPr>
        <p:sp>
          <p:nvSpPr>
            <p:cNvPr id="8" name="Rounded Rectangle 7">
              <a:extLst>
                <a:ext uri="{FF2B5EF4-FFF2-40B4-BE49-F238E27FC236}">
                  <a16:creationId xmlns:a16="http://schemas.microsoft.com/office/drawing/2014/main" id="{270C2C39-B9E4-5695-E282-191B30BA7B45}"/>
                </a:ext>
              </a:extLst>
            </p:cNvPr>
            <p:cNvSpPr/>
            <p:nvPr/>
          </p:nvSpPr>
          <p:spPr>
            <a:xfrm>
              <a:off x="7282543" y="735191"/>
              <a:ext cx="4669971" cy="4870952"/>
            </a:xfrm>
            <a:prstGeom prst="roundRect">
              <a:avLst>
                <a:gd name="adj" fmla="val 2914"/>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C99A152-CDAD-EED8-4168-60188E1DA855}"/>
                </a:ext>
              </a:extLst>
            </p:cNvPr>
            <p:cNvSpPr txBox="1"/>
            <p:nvPr/>
          </p:nvSpPr>
          <p:spPr>
            <a:xfrm>
              <a:off x="7308746" y="1996267"/>
              <a:ext cx="4643768" cy="2308324"/>
            </a:xfrm>
            <a:prstGeom prst="rect">
              <a:avLst/>
            </a:prstGeom>
            <a:grpFill/>
          </p:spPr>
          <p:txBody>
            <a:bodyPr wrap="square">
              <a:spAutoFit/>
            </a:bodyPr>
            <a:lstStyle/>
            <a:p>
              <a:pPr algn="ctr"/>
              <a:r>
                <a:rPr lang="en-US" sz="3600" dirty="0">
                  <a:solidFill>
                    <a:schemeClr val="bg1"/>
                  </a:solidFill>
                  <a:latin typeface="Helvetica Light" panose="020B0403020202020204" pitchFamily="34" charset="0"/>
                </a:rPr>
                <a:t>the simplest landscape</a:t>
              </a:r>
            </a:p>
            <a:p>
              <a:pPr algn="ctr"/>
              <a:r>
                <a:rPr lang="en-US" sz="3600" dirty="0">
                  <a:solidFill>
                    <a:schemeClr val="bg1"/>
                  </a:solidFill>
                  <a:latin typeface="Helvetica Light" panose="020B0403020202020204" pitchFamily="34" charset="0"/>
                </a:rPr>
                <a:t>is … </a:t>
              </a:r>
              <a:r>
                <a:rPr lang="en-US" sz="3600" i="1" dirty="0">
                  <a:solidFill>
                    <a:schemeClr val="bg1"/>
                  </a:solidFill>
                  <a:latin typeface="Helvetica Light" panose="020B0403020202020204" pitchFamily="34" charset="0"/>
                </a:rPr>
                <a:t>flat</a:t>
              </a:r>
            </a:p>
            <a:p>
              <a:pPr algn="ctr"/>
              <a:endParaRPr lang="en-US" sz="3600" i="1" dirty="0">
                <a:solidFill>
                  <a:schemeClr val="bg1"/>
                </a:solidFill>
                <a:latin typeface="Helvetica Light" panose="020B0403020202020204" pitchFamily="34" charset="0"/>
              </a:endParaRPr>
            </a:p>
          </p:txBody>
        </p:sp>
      </p:grpSp>
    </p:spTree>
    <p:extLst>
      <p:ext uri="{BB962C8B-B14F-4D97-AF65-F5344CB8AC3E}">
        <p14:creationId xmlns:p14="http://schemas.microsoft.com/office/powerpoint/2010/main" val="17262534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688FE720-B5AA-7FBE-FAC3-2F605DABB5D3}"/>
              </a:ext>
            </a:extLst>
          </p:cNvPr>
          <p:cNvSpPr/>
          <p:nvPr/>
        </p:nvSpPr>
        <p:spPr>
          <a:xfrm>
            <a:off x="1513135" y="807250"/>
            <a:ext cx="4413495" cy="4413495"/>
          </a:xfrm>
          <a:prstGeom prst="ellipse">
            <a:avLst/>
          </a:prstGeom>
          <a:solidFill>
            <a:srgbClr val="FFF29B"/>
          </a:solidFill>
          <a:ln w="381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360DAE70-745E-AFDD-F038-F97E5A0BB1C6}"/>
              </a:ext>
            </a:extLst>
          </p:cNvPr>
          <p:cNvGrpSpPr/>
          <p:nvPr/>
        </p:nvGrpSpPr>
        <p:grpSpPr>
          <a:xfrm>
            <a:off x="239486" y="807250"/>
            <a:ext cx="6347166" cy="5525949"/>
            <a:chOff x="82527" y="1378172"/>
            <a:chExt cx="5534366" cy="4818312"/>
          </a:xfrm>
        </p:grpSpPr>
        <p:grpSp>
          <p:nvGrpSpPr>
            <p:cNvPr id="4" name="Group 3">
              <a:extLst>
                <a:ext uri="{FF2B5EF4-FFF2-40B4-BE49-F238E27FC236}">
                  <a16:creationId xmlns:a16="http://schemas.microsoft.com/office/drawing/2014/main" id="{33343B4B-696B-D6C1-BF74-D819B60790F5}"/>
                </a:ext>
              </a:extLst>
            </p:cNvPr>
            <p:cNvGrpSpPr/>
            <p:nvPr/>
          </p:nvGrpSpPr>
          <p:grpSpPr>
            <a:xfrm>
              <a:off x="954250" y="1378172"/>
              <a:ext cx="4662643" cy="4101655"/>
              <a:chOff x="118819" y="532359"/>
              <a:chExt cx="6438900" cy="5664200"/>
            </a:xfrm>
          </p:grpSpPr>
          <p:cxnSp>
            <p:nvCxnSpPr>
              <p:cNvPr id="12" name="Straight Arrow Connector 11">
                <a:extLst>
                  <a:ext uri="{FF2B5EF4-FFF2-40B4-BE49-F238E27FC236}">
                    <a16:creationId xmlns:a16="http://schemas.microsoft.com/office/drawing/2014/main" id="{F47475C5-1348-4C3D-D3D0-46388BA8D7EE}"/>
                  </a:ext>
                </a:extLst>
              </p:cNvPr>
              <p:cNvCxnSpPr>
                <a:cxnSpLocks/>
              </p:cNvCxnSpPr>
              <p:nvPr/>
            </p:nvCxnSpPr>
            <p:spPr>
              <a:xfrm flipV="1">
                <a:off x="118819" y="532359"/>
                <a:ext cx="0" cy="5664200"/>
              </a:xfrm>
              <a:prstGeom prst="straightConnector1">
                <a:avLst/>
              </a:prstGeom>
              <a:ln w="57150" cap="rnd">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99C0544-CC01-D5FD-FAFD-803554BEBD58}"/>
                  </a:ext>
                </a:extLst>
              </p:cNvPr>
              <p:cNvCxnSpPr>
                <a:cxnSpLocks/>
              </p:cNvCxnSpPr>
              <p:nvPr/>
            </p:nvCxnSpPr>
            <p:spPr>
              <a:xfrm>
                <a:off x="118819" y="6196559"/>
                <a:ext cx="6438900" cy="0"/>
              </a:xfrm>
              <a:prstGeom prst="straightConnector1">
                <a:avLst/>
              </a:prstGeom>
              <a:ln w="57150" cap="rnd">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B820B036-09F5-B2D5-8600-3265D9D956CC}"/>
                </a:ext>
              </a:extLst>
            </p:cNvPr>
            <p:cNvSpPr txBox="1"/>
            <p:nvPr/>
          </p:nvSpPr>
          <p:spPr>
            <a:xfrm>
              <a:off x="895458" y="5553762"/>
              <a:ext cx="4203729" cy="642722"/>
            </a:xfrm>
            <a:prstGeom prst="rect">
              <a:avLst/>
            </a:prstGeom>
            <a:noFill/>
          </p:spPr>
          <p:txBody>
            <a:bodyPr wrap="square" lIns="90000" rtlCol="0">
              <a:noAutofit/>
            </a:bodyPr>
            <a:lstStyle/>
            <a:p>
              <a:pPr algn="ctr">
                <a:lnSpc>
                  <a:spcPts val="5000"/>
                </a:lnSpc>
              </a:pPr>
              <a:r>
                <a:rPr lang="en-US" sz="2800" dirty="0">
                  <a:ln>
                    <a:solidFill>
                      <a:schemeClr val="bg1">
                        <a:lumMod val="65000"/>
                      </a:schemeClr>
                    </a:solidFill>
                  </a:ln>
                  <a:solidFill>
                    <a:schemeClr val="bg1">
                      <a:lumMod val="65000"/>
                    </a:schemeClr>
                  </a:solidFill>
                  <a:latin typeface="Helvetica Light" panose="020B0403020202020204" pitchFamily="34" charset="0"/>
                </a:rPr>
                <a:t>Body Length (mm)</a:t>
              </a:r>
              <a:endParaRPr lang="en-US" sz="3600" dirty="0">
                <a:ln>
                  <a:solidFill>
                    <a:schemeClr val="bg1">
                      <a:lumMod val="65000"/>
                    </a:schemeClr>
                  </a:solidFill>
                </a:ln>
                <a:solidFill>
                  <a:schemeClr val="bg1">
                    <a:lumMod val="65000"/>
                  </a:schemeClr>
                </a:solidFill>
                <a:latin typeface="Helvetica Light" panose="020B0403020202020204" pitchFamily="34" charset="0"/>
              </a:endParaRPr>
            </a:p>
          </p:txBody>
        </p:sp>
        <p:sp>
          <p:nvSpPr>
            <p:cNvPr id="11" name="TextBox 10">
              <a:extLst>
                <a:ext uri="{FF2B5EF4-FFF2-40B4-BE49-F238E27FC236}">
                  <a16:creationId xmlns:a16="http://schemas.microsoft.com/office/drawing/2014/main" id="{0569DDF4-81F6-9DFA-4E65-786D7D247DF8}"/>
                </a:ext>
              </a:extLst>
            </p:cNvPr>
            <p:cNvSpPr txBox="1"/>
            <p:nvPr/>
          </p:nvSpPr>
          <p:spPr>
            <a:xfrm rot="16200000">
              <a:off x="-1667645" y="3245354"/>
              <a:ext cx="4203729" cy="703385"/>
            </a:xfrm>
            <a:prstGeom prst="rect">
              <a:avLst/>
            </a:prstGeom>
            <a:noFill/>
          </p:spPr>
          <p:txBody>
            <a:bodyPr wrap="square" lIns="90000" rtlCol="0">
              <a:noAutofit/>
            </a:bodyPr>
            <a:lstStyle/>
            <a:p>
              <a:pPr algn="ctr">
                <a:lnSpc>
                  <a:spcPts val="5000"/>
                </a:lnSpc>
              </a:pPr>
              <a:r>
                <a:rPr lang="en-US" sz="2800" dirty="0">
                  <a:ln>
                    <a:solidFill>
                      <a:schemeClr val="bg1">
                        <a:lumMod val="65000"/>
                      </a:schemeClr>
                    </a:solidFill>
                  </a:ln>
                  <a:solidFill>
                    <a:schemeClr val="bg1">
                      <a:lumMod val="65000"/>
                    </a:schemeClr>
                  </a:solidFill>
                  <a:latin typeface="Helvetica Light" panose="020B0403020202020204" pitchFamily="34" charset="0"/>
                </a:rPr>
                <a:t>Leg Length (mm)</a:t>
              </a:r>
              <a:endParaRPr lang="en-US" sz="3600" dirty="0">
                <a:ln>
                  <a:solidFill>
                    <a:schemeClr val="bg1">
                      <a:lumMod val="65000"/>
                    </a:schemeClr>
                  </a:solidFill>
                </a:ln>
                <a:solidFill>
                  <a:schemeClr val="bg1">
                    <a:lumMod val="65000"/>
                  </a:schemeClr>
                </a:solidFill>
                <a:latin typeface="Helvetica Light" panose="020B0403020202020204" pitchFamily="34" charset="0"/>
              </a:endParaRPr>
            </a:p>
          </p:txBody>
        </p:sp>
      </p:grpSp>
      <p:grpSp>
        <p:nvGrpSpPr>
          <p:cNvPr id="7" name="Group 6">
            <a:extLst>
              <a:ext uri="{FF2B5EF4-FFF2-40B4-BE49-F238E27FC236}">
                <a16:creationId xmlns:a16="http://schemas.microsoft.com/office/drawing/2014/main" id="{E9395620-BAD9-B8ED-9330-98E7B98406A8}"/>
              </a:ext>
            </a:extLst>
          </p:cNvPr>
          <p:cNvGrpSpPr/>
          <p:nvPr/>
        </p:nvGrpSpPr>
        <p:grpSpPr>
          <a:xfrm>
            <a:off x="7282543" y="735191"/>
            <a:ext cx="4669971" cy="4870952"/>
            <a:chOff x="7282543" y="735191"/>
            <a:chExt cx="4669971" cy="4870952"/>
          </a:xfrm>
          <a:solidFill>
            <a:schemeClr val="accent3">
              <a:lumMod val="75000"/>
            </a:schemeClr>
          </a:solidFill>
        </p:grpSpPr>
        <p:sp>
          <p:nvSpPr>
            <p:cNvPr id="8" name="Rounded Rectangle 7">
              <a:extLst>
                <a:ext uri="{FF2B5EF4-FFF2-40B4-BE49-F238E27FC236}">
                  <a16:creationId xmlns:a16="http://schemas.microsoft.com/office/drawing/2014/main" id="{270C2C39-B9E4-5695-E282-191B30BA7B45}"/>
                </a:ext>
              </a:extLst>
            </p:cNvPr>
            <p:cNvSpPr/>
            <p:nvPr/>
          </p:nvSpPr>
          <p:spPr>
            <a:xfrm>
              <a:off x="7282543" y="735191"/>
              <a:ext cx="4669971" cy="4870952"/>
            </a:xfrm>
            <a:prstGeom prst="roundRect">
              <a:avLst>
                <a:gd name="adj" fmla="val 2914"/>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C99A152-CDAD-EED8-4168-60188E1DA855}"/>
                </a:ext>
              </a:extLst>
            </p:cNvPr>
            <p:cNvSpPr txBox="1"/>
            <p:nvPr/>
          </p:nvSpPr>
          <p:spPr>
            <a:xfrm>
              <a:off x="7308746" y="1996267"/>
              <a:ext cx="4643768" cy="2862322"/>
            </a:xfrm>
            <a:prstGeom prst="rect">
              <a:avLst/>
            </a:prstGeom>
            <a:grpFill/>
          </p:spPr>
          <p:txBody>
            <a:bodyPr wrap="square">
              <a:spAutoFit/>
            </a:bodyPr>
            <a:lstStyle/>
            <a:p>
              <a:pPr algn="ctr"/>
              <a:r>
                <a:rPr lang="en-US" sz="3600" dirty="0">
                  <a:solidFill>
                    <a:schemeClr val="bg1"/>
                  </a:solidFill>
                  <a:latin typeface="Helvetica Light" panose="020B0403020202020204" pitchFamily="34" charset="0"/>
                </a:rPr>
                <a:t>the simplest landscape</a:t>
              </a:r>
            </a:p>
            <a:p>
              <a:pPr algn="ctr"/>
              <a:r>
                <a:rPr lang="en-US" sz="3600" dirty="0">
                  <a:solidFill>
                    <a:schemeClr val="bg1"/>
                  </a:solidFill>
                  <a:latin typeface="Helvetica Light" panose="020B0403020202020204" pitchFamily="34" charset="0"/>
                </a:rPr>
                <a:t>is … </a:t>
              </a:r>
              <a:r>
                <a:rPr lang="en-US" sz="3600" i="1" dirty="0">
                  <a:solidFill>
                    <a:schemeClr val="bg1"/>
                  </a:solidFill>
                  <a:latin typeface="Helvetica Light" panose="020B0403020202020204" pitchFamily="34" charset="0"/>
                </a:rPr>
                <a:t>flat</a:t>
              </a:r>
            </a:p>
            <a:p>
              <a:pPr algn="ctr"/>
              <a:endParaRPr lang="en-US" sz="3600" i="1" dirty="0">
                <a:solidFill>
                  <a:schemeClr val="bg1"/>
                </a:solidFill>
                <a:latin typeface="Helvetica Light" panose="020B0403020202020204" pitchFamily="34" charset="0"/>
              </a:endParaRPr>
            </a:p>
            <a:p>
              <a:pPr algn="ctr"/>
              <a:r>
                <a:rPr lang="en-US" sz="3600" dirty="0">
                  <a:solidFill>
                    <a:schemeClr val="bg1"/>
                  </a:solidFill>
                  <a:latin typeface="Helvetica Light" panose="020B0403020202020204" pitchFamily="34" charset="0"/>
                </a:rPr>
                <a:t>evolution by </a:t>
              </a:r>
              <a:r>
                <a:rPr lang="en-US" sz="3600" dirty="0">
                  <a:solidFill>
                    <a:schemeClr val="accent4">
                      <a:lumMod val="50000"/>
                    </a:schemeClr>
                  </a:solidFill>
                  <a:latin typeface="Helvetica Light" panose="020B0403020202020204" pitchFamily="34" charset="0"/>
                </a:rPr>
                <a:t>drift</a:t>
              </a:r>
            </a:p>
          </p:txBody>
        </p:sp>
      </p:grpSp>
      <p:sp>
        <p:nvSpPr>
          <p:cNvPr id="3" name="Oval 2">
            <a:extLst>
              <a:ext uri="{FF2B5EF4-FFF2-40B4-BE49-F238E27FC236}">
                <a16:creationId xmlns:a16="http://schemas.microsoft.com/office/drawing/2014/main" id="{4A39FFB3-3B6C-1E7B-C8D1-BA2017E384B2}"/>
              </a:ext>
            </a:extLst>
          </p:cNvPr>
          <p:cNvSpPr/>
          <p:nvPr/>
        </p:nvSpPr>
        <p:spPr>
          <a:xfrm>
            <a:off x="2599359" y="3098759"/>
            <a:ext cx="121024" cy="121024"/>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26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fill="hold" grpId="0" nodeType="withEffect">
                                  <p:stCondLst>
                                    <p:cond delay="0"/>
                                  </p:stCondLst>
                                  <p:childTnLst>
                                    <p:animMotion origin="layout" path="M -0.00091 -0.00371 C -0.00287 -0.0081 -0.00508 -0.01273 -0.00677 -0.01736 C -0.00768 -0.01968 -0.00807 -0.02222 -0.00872 -0.02431 C -0.00938 -0.02616 -0.01016 -0.02778 -0.01068 -0.02963 C -0.01563 -0.04491 -0.0099 -0.02894 -0.01458 -0.04167 C -0.01693 -0.05417 -0.01823 -0.05 -0.01367 -0.05556 C -0.01107 -0.05486 -0.00833 -0.05533 -0.00586 -0.05371 C -0.00365 -0.05232 1.04167E-6 -0.04699 1.04167E-6 -0.04699 C 0.00482 -0.03403 -0.00143 -0.04977 0.00482 -0.03658 C 0.0056 -0.03496 0.00586 -0.03264 0.00677 -0.03125 C 0.00768 -0.03009 0.00872 -0.03009 0.00976 -0.02963 C 0.01107 -0.03009 0.01237 -0.03033 0.01367 -0.03125 C 0.01471 -0.03218 0.01575 -0.03334 0.01654 -0.03472 C 0.02161 -0.04468 0.02174 -0.04607 0.02435 -0.05556 C 0.025 -0.06204 0.0263 -0.06991 0.02435 -0.07639 C 0.02357 -0.07894 0.02174 -0.07986 0.02044 -0.08148 C 0.01849 -0.0838 0.01654 -0.08611 0.01458 -0.08843 L 0.01172 -0.0919 C 0.01133 -0.09375 0.01042 -0.09537 0.01068 -0.09699 C 0.01185 -0.1044 0.01562 -0.10533 0.01849 -0.10926 C 0.01992 -0.11134 0.02096 -0.11435 0.02239 -0.11621 C 0.02331 -0.11713 0.02435 -0.11713 0.02539 -0.11783 C 0.02812 -0.11991 0.0293 -0.12199 0.03216 -0.12315 C 0.03437 -0.12384 0.03672 -0.12431 0.03893 -0.12477 C 0.04518 -0.12431 0.0513 -0.12408 0.05755 -0.12315 C 0.05846 -0.12292 0.0595 -0.12222 0.06042 -0.1213 C 0.06146 -0.12037 0.0625 -0.11921 0.06328 -0.11783 C 0.06445 -0.11621 0.06523 -0.11435 0.06628 -0.11273 C 0.06654 -0.11088 0.06719 -0.10926 0.06719 -0.10741 C 0.06719 -0.09421 0.06706 -0.08079 0.06628 -0.06759 C 0.06614 -0.06551 0.06497 -0.06412 0.06432 -0.0625 C 0.05703 -0.04421 0.06549 -0.06551 0.05846 -0.05046 C 0.05768 -0.04884 0.05716 -0.04699 0.05651 -0.04514 C 0.0569 -0.03588 0.05456 -0.02523 0.05755 -0.01736 C 0.05911 -0.0132 0.06341 -0.01759 0.06628 -0.01921 C 0.06784 -0.02014 0.06875 -0.02292 0.07018 -0.02431 C 0.07135 -0.0257 0.07279 -0.02662 0.07409 -0.02778 C 0.07513 -0.02894 0.07604 -0.03009 0.07695 -0.03125 C 0.0776 -0.0331 0.07891 -0.03449 0.07891 -0.03658 C 0.0793 -0.04445 0.07943 -0.05463 0.07604 -0.06065 C 0.07513 -0.06227 0.07409 -0.0632 0.07305 -0.06412 C 0.07213 -0.06505 0.07109 -0.06528 0.07018 -0.06597 C 0.06914 -0.06713 0.06836 -0.06852 0.06719 -0.06945 C 0.06536 -0.07084 0.06328 -0.07176 0.06133 -0.07292 C 0.06042 -0.07338 0.0595 -0.07408 0.05846 -0.07454 L 0.05065 -0.07801 L 0.04674 -0.07986 C 0.04505 -0.08171 0.04193 -0.08519 0.04088 -0.08843 C 0.04023 -0.09097 0.04023 -0.09421 0.03997 -0.09699 C 0.04023 -0.1081 0.04036 -0.11898 0.04088 -0.13009 C 0.04128 -0.13796 0.04193 -0.13588 0.04388 -0.14213 C 0.05156 -0.16713 0.04427 -0.14699 0.05065 -0.16296 C 0.05273 -0.16806 0.05651 -0.17963 0.05846 -0.18195 L 0.06432 -0.18889 C 0.06588 -0.1882 0.06758 -0.18796 0.06914 -0.18704 C 0.07122 -0.18611 0.075 -0.1838 0.075 -0.1838 C 0.07604 -0.18264 0.07708 -0.18171 0.07799 -0.18033 C 0.07878 -0.17871 0.0793 -0.17685 0.07995 -0.175 C 0.08125 -0.1706 0.08216 -0.16759 0.08281 -0.16296 C 0.08346 -0.15834 0.08411 -0.15371 0.08476 -0.14908 C 0.08516 -0.14676 0.08529 -0.14445 0.08581 -0.14213 L 0.08672 -0.13704 C 0.08711 -0.11204 0.08711 -0.08727 0.08763 -0.0625 C 0.08776 -0.05926 0.08958 -0.05417 0.09062 -0.05209 C 0.09284 -0.04746 0.09857 -0.03704 0.10234 -0.03472 C 0.10651 -0.03218 0.1043 -0.03357 0.10911 -0.03125 C 0.11549 -0.02361 0.10859 -0.03357 0.11406 -0.01736 C 0.11497 -0.01459 0.11601 -0.01181 0.11693 -0.0088 C 0.11888 -0.00209 0.11706 -0.0044 0.11888 0.00324 C 0.11927 0.00532 0.12018 0.00671 0.12083 0.00856 C 0.12253 0.01736 0.12305 0.01805 0.12083 0.03102 C 0.12044 0.03333 0.11901 0.03472 0.11784 0.03634 C 0.11367 0.04236 0.11641 0.0375 0.11211 0.04143 C 0.11042 0.04282 0.10898 0.04537 0.10716 0.04653 C 0.10469 0.04838 0.10195 0.04884 0.09935 0.05 L 0.09544 0.05185 C 0.09062 0.05116 0.08568 0.05116 0.08086 0.05 C 0.07773 0.04954 0.07773 0.04745 0.075 0.04491 C 0.07409 0.04398 0.07305 0.04398 0.07213 0.04305 C 0.06888 0.04028 0.06367 0.03102 0.06237 0.02754 C 0.05755 0.01458 0.0638 0.03055 0.05755 0.01713 C 0.05338 0.00856 0.05794 0.01481 0.0526 0.00856 C 0.05052 0.00972 0.04831 0.01065 0.04674 0.01366 C 0.04518 0.0169 0.04284 0.02407 0.04284 0.02407 C 0.04101 0.03704 0.04088 0.03472 0.04284 0.05532 C 0.04323 0.05903 0.0457 0.06412 0.04674 0.06736 C 0.04779 0.0706 0.04909 0.07662 0.05065 0.07963 C 0.05156 0.08102 0.0526 0.08194 0.05364 0.0831 C 0.0556 0.08241 0.05781 0.08333 0.05937 0.08125 C 0.06055 0.07986 0.06003 0.07662 0.06042 0.0743 C 0.06315 0.05694 0.05937 0.08379 0.06237 0.06227 C 0.06146 0.04838 0.06029 0.03657 0.06237 0.02245 C 0.06263 0.0206 0.06432 0.02129 0.06523 0.0206 C 0.0707 0.02129 0.07838 0.01782 0.08281 0.02592 C 0.08359 0.02731 0.08411 0.0294 0.08476 0.03102 C 0.08516 0.03565 0.08542 0.04028 0.08581 0.04491 C 0.08607 0.05 0.0862 0.05532 0.08672 0.06041 C 0.08711 0.06389 0.08802 0.07592 0.09062 0.07963 C 0.09141 0.08055 0.09258 0.08079 0.09349 0.08125 C 0.09609 0.08079 0.0987 0.08032 0.1013 0.07963 C 0.10234 0.07916 0.10351 0.07916 0.1043 0.07778 C 0.10586 0.07477 0.1082 0.06736 0.1082 0.06736 C 0.11042 0.05185 0.10924 0.0581 0.11107 0.04838 C 0.11042 0.04305 0.11003 0.03773 0.10911 0.03287 C 0.10872 0.03079 0.10794 0.02916 0.10716 0.02754 C 0.10625 0.02569 0.10534 0.02384 0.1043 0.02245 C 0.10312 0.02083 0.10169 0.01991 0.10039 0.01898 C 0.09531 0.01504 0.09075 0.0162 0.08476 0.01551 C 0.08516 0.01366 0.08529 0.0118 0.08581 0.01018 C 0.08633 0.00833 0.09023 -0.00116 0.09062 -0.00185 C 0.0918 -0.00394 0.09323 -0.00509 0.09453 -0.00695 C 0.10104 -0.01713 0.09388 -0.0081 0.10039 -0.01574 C 0.1043 -0.01505 0.1082 -0.01528 0.11211 -0.01389 C 0.11562 -0.01273 0.11588 -0.00949 0.11888 -0.00695 C 0.12005 -0.00602 0.12148 -0.00602 0.12279 -0.00533 C 0.1237 -0.00417 0.12461 -0.00278 0.12565 -0.00185 C 0.13008 0.00139 0.13229 -0.0007 0.13737 -0.00185 C 0.13867 -0.00255 0.1401 -0.00232 0.14128 -0.00371 C 0.14414 -0.00648 0.14635 -0.01088 0.14909 -0.01389 C 0.15 -0.01505 0.15104 -0.01621 0.15195 -0.01736 C 0.15404 -0.0206 0.15638 -0.0257 0.15781 -0.02963 C 0.15859 -0.03171 0.15911 -0.03426 0.15976 -0.03658 C 0.16042 -0.0382 0.16107 -0.04005 0.16172 -0.04167 C 0.16211 -0.04352 0.16224 -0.04514 0.16276 -0.04699 C 0.16328 -0.04884 0.16419 -0.05023 0.16471 -0.05209 C 0.17031 -0.07894 0.16107 -0.04445 0.16758 -0.06759 C 0.16797 -0.0706 0.16823 -0.07338 0.16862 -0.07639 C 0.16914 -0.08102 0.17005 -0.08542 0.17057 -0.09028 C 0.17174 -0.1007 0.17096 -0.09607 0.17253 -0.10394 C 0.17213 -0.10625 0.17213 -0.1088 0.17148 -0.11088 C 0.16992 -0.11574 0.16784 -0.11644 0.16562 -0.11968 C 0.16081 -0.12685 0.16497 -0.12361 0.15976 -0.12662 C 0.15846 -0.12824 0.15729 -0.13009 0.15586 -0.13171 C 0.15351 -0.13449 0.1487 -0.13773 0.14609 -0.13866 C 0.14453 -0.13935 0.14284 -0.13982 0.14128 -0.14051 C 0.13255 -0.14375 0.14297 -0.14051 0.13151 -0.14375 C 0.12891 -0.14329 0.12591 -0.14491 0.1237 -0.14213 C 0.122 -0.14005 0.12292 -0.13472 0.12174 -0.13171 L 0.11979 -0.12662 C 0.11836 -0.1132 0.11836 -0.11759 0.11979 -0.09884 C 0.12018 -0.09421 0.12148 -0.09121 0.1237 -0.08843 C 0.12461 -0.0875 0.12565 -0.08727 0.12669 -0.08681 C 0.12956 -0.08727 0.13255 -0.08773 0.13542 -0.08843 C 0.13672 -0.08889 0.13802 -0.09028 0.13932 -0.09028 C 0.14557 -0.08959 0.15169 -0.08796 0.15781 -0.08681 C 0.15976 -0.08148 0.16029 -0.08079 0.16172 -0.07454 C 0.16211 -0.07292 0.16237 -0.07107 0.16276 -0.06945 C 0.16172 -0.06829 0.16094 -0.06597 0.15976 -0.06597 C 0.15833 -0.06597 0.15703 -0.06783 0.15586 -0.06945 C 0.14831 -0.08056 0.14922 -0.07917 0.14609 -0.09028 C 0.14544 -0.09491 0.14505 -0.09954 0.14414 -0.10394 C 0.14362 -0.10741 0.14258 -0.11088 0.14232 -0.11435 L 0.14128 -0.12477 C 0.14167 -0.13634 0.14075 -0.14815 0.14232 -0.15949 C 0.14258 -0.16181 0.14479 -0.16065 0.14609 -0.16111 C 0.14779 -0.16181 0.14948 -0.16204 0.15104 -0.16296 C 0.15299 -0.16389 0.15495 -0.16528 0.1569 -0.16644 L 0.15976 -0.16806 C 0.16146 -0.16759 0.16302 -0.16713 0.16471 -0.16644 C 0.16562 -0.16597 0.16654 -0.16459 0.16758 -0.16459 C 0.16862 -0.16459 0.16953 -0.16574 0.17057 -0.16644 C 0.17083 -0.16806 0.17148 -0.16968 0.17148 -0.17153 C 0.17148 -0.17616 0.17018 -0.18033 0.16862 -0.1838 C 0.16771 -0.18565 0.16654 -0.18704 0.16562 -0.18889 C 0.16341 -0.19375 0.16393 -0.19537 0.16081 -0.19931 C 0.15989 -0.20023 0.15885 -0.20046 0.15781 -0.20093 C 0.15351 -0.20625 0.15325 -0.20787 0.14909 -0.20972 C 0.14753 -0.21042 0.14583 -0.21088 0.14414 -0.21134 C 0.13997 -0.21088 0.13555 -0.21227 0.13151 -0.20972 C 0.12956 -0.20834 0.12917 -0.20371 0.1276 -0.20093 C 0.12682 -0.19954 0.12565 -0.19861 0.12474 -0.19746 C 0.11875 -0.18171 0.12812 -0.20671 0.11979 -0.1838 C 0.11862 -0.18009 0.11588 -0.17338 0.11588 -0.17338 C 0.11276 -0.17384 0.10937 -0.17361 0.10625 -0.175 C 0.10508 -0.17546 0.10404 -0.17685 0.10325 -0.17847 C 0.10169 -0.18171 0.10065 -0.18542 0.09935 -0.18889 L 0.09739 -0.19398 L 0.09349 -0.2044 L 0.09154 -0.20972 C 0.09101 -0.21296 0.08984 -0.21852 0.08958 -0.22176 C 0.08945 -0.22454 0.08958 -0.22755 0.08958 -0.23033 " pathEditMode="relative" ptsTypes="AAAAAAAAAAAAAAAAAAAAAAAAAAAAAAAAAAAAAAAAAAAAAAAAAAAAAAAAAAAAAAAAAAAAAAAAAAAAAAAAAAAAAAAAAAAAAAAAAAAAAAAAAAAAAAAAAAAAAAAAAAAAAAAAAAAAAAAAAAAAAAAAAAAAAAAAAAAAAAAAAAAAAAAAAAAAAAAAAAAAA">
                                      <p:cBhvr>
                                        <p:cTn id="6" dur="10000" fill="hold"/>
                                        <p:tgtEl>
                                          <p:spTgt spid="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60DAE70-745E-AFDD-F038-F97E5A0BB1C6}"/>
              </a:ext>
            </a:extLst>
          </p:cNvPr>
          <p:cNvGrpSpPr/>
          <p:nvPr/>
        </p:nvGrpSpPr>
        <p:grpSpPr>
          <a:xfrm>
            <a:off x="239486" y="807250"/>
            <a:ext cx="6347166" cy="5525949"/>
            <a:chOff x="82527" y="1378172"/>
            <a:chExt cx="5534366" cy="4818312"/>
          </a:xfrm>
        </p:grpSpPr>
        <p:grpSp>
          <p:nvGrpSpPr>
            <p:cNvPr id="4" name="Group 3">
              <a:extLst>
                <a:ext uri="{FF2B5EF4-FFF2-40B4-BE49-F238E27FC236}">
                  <a16:creationId xmlns:a16="http://schemas.microsoft.com/office/drawing/2014/main" id="{33343B4B-696B-D6C1-BF74-D819B60790F5}"/>
                </a:ext>
              </a:extLst>
            </p:cNvPr>
            <p:cNvGrpSpPr/>
            <p:nvPr/>
          </p:nvGrpSpPr>
          <p:grpSpPr>
            <a:xfrm>
              <a:off x="954250" y="1378172"/>
              <a:ext cx="4662643" cy="4101655"/>
              <a:chOff x="118819" y="532359"/>
              <a:chExt cx="6438900" cy="5664200"/>
            </a:xfrm>
          </p:grpSpPr>
          <p:cxnSp>
            <p:nvCxnSpPr>
              <p:cNvPr id="12" name="Straight Arrow Connector 11">
                <a:extLst>
                  <a:ext uri="{FF2B5EF4-FFF2-40B4-BE49-F238E27FC236}">
                    <a16:creationId xmlns:a16="http://schemas.microsoft.com/office/drawing/2014/main" id="{F47475C5-1348-4C3D-D3D0-46388BA8D7EE}"/>
                  </a:ext>
                </a:extLst>
              </p:cNvPr>
              <p:cNvCxnSpPr>
                <a:cxnSpLocks/>
              </p:cNvCxnSpPr>
              <p:nvPr/>
            </p:nvCxnSpPr>
            <p:spPr>
              <a:xfrm flipV="1">
                <a:off x="118819" y="532359"/>
                <a:ext cx="0" cy="5664200"/>
              </a:xfrm>
              <a:prstGeom prst="straightConnector1">
                <a:avLst/>
              </a:prstGeom>
              <a:ln w="57150" cap="rnd">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99C0544-CC01-D5FD-FAFD-803554BEBD58}"/>
                  </a:ext>
                </a:extLst>
              </p:cNvPr>
              <p:cNvCxnSpPr>
                <a:cxnSpLocks/>
              </p:cNvCxnSpPr>
              <p:nvPr/>
            </p:nvCxnSpPr>
            <p:spPr>
              <a:xfrm>
                <a:off x="118819" y="6196559"/>
                <a:ext cx="6438900" cy="0"/>
              </a:xfrm>
              <a:prstGeom prst="straightConnector1">
                <a:avLst/>
              </a:prstGeom>
              <a:ln w="57150" cap="rnd">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B820B036-09F5-B2D5-8600-3265D9D956CC}"/>
                </a:ext>
              </a:extLst>
            </p:cNvPr>
            <p:cNvSpPr txBox="1"/>
            <p:nvPr/>
          </p:nvSpPr>
          <p:spPr>
            <a:xfrm>
              <a:off x="895458" y="5553762"/>
              <a:ext cx="4203729" cy="642722"/>
            </a:xfrm>
            <a:prstGeom prst="rect">
              <a:avLst/>
            </a:prstGeom>
            <a:noFill/>
          </p:spPr>
          <p:txBody>
            <a:bodyPr wrap="square" lIns="90000" rtlCol="0">
              <a:noAutofit/>
            </a:bodyPr>
            <a:lstStyle/>
            <a:p>
              <a:pPr algn="ctr">
                <a:lnSpc>
                  <a:spcPts val="5000"/>
                </a:lnSpc>
              </a:pPr>
              <a:r>
                <a:rPr lang="en-US" sz="2800" dirty="0">
                  <a:ln>
                    <a:solidFill>
                      <a:schemeClr val="bg1">
                        <a:lumMod val="65000"/>
                      </a:schemeClr>
                    </a:solidFill>
                  </a:ln>
                  <a:solidFill>
                    <a:schemeClr val="bg1">
                      <a:lumMod val="65000"/>
                    </a:schemeClr>
                  </a:solidFill>
                  <a:latin typeface="Helvetica Light" panose="020B0403020202020204" pitchFamily="34" charset="0"/>
                </a:rPr>
                <a:t>Body Length (mm)</a:t>
              </a:r>
              <a:endParaRPr lang="en-US" sz="3600" dirty="0">
                <a:ln>
                  <a:solidFill>
                    <a:schemeClr val="bg1">
                      <a:lumMod val="65000"/>
                    </a:schemeClr>
                  </a:solidFill>
                </a:ln>
                <a:solidFill>
                  <a:schemeClr val="bg1">
                    <a:lumMod val="65000"/>
                  </a:schemeClr>
                </a:solidFill>
                <a:latin typeface="Helvetica Light" panose="020B0403020202020204" pitchFamily="34" charset="0"/>
              </a:endParaRPr>
            </a:p>
          </p:txBody>
        </p:sp>
        <p:sp>
          <p:nvSpPr>
            <p:cNvPr id="11" name="TextBox 10">
              <a:extLst>
                <a:ext uri="{FF2B5EF4-FFF2-40B4-BE49-F238E27FC236}">
                  <a16:creationId xmlns:a16="http://schemas.microsoft.com/office/drawing/2014/main" id="{0569DDF4-81F6-9DFA-4E65-786D7D247DF8}"/>
                </a:ext>
              </a:extLst>
            </p:cNvPr>
            <p:cNvSpPr txBox="1"/>
            <p:nvPr/>
          </p:nvSpPr>
          <p:spPr>
            <a:xfrm rot="16200000">
              <a:off x="-1667645" y="3245354"/>
              <a:ext cx="4203729" cy="703385"/>
            </a:xfrm>
            <a:prstGeom prst="rect">
              <a:avLst/>
            </a:prstGeom>
            <a:noFill/>
          </p:spPr>
          <p:txBody>
            <a:bodyPr wrap="square" lIns="90000" rtlCol="0">
              <a:noAutofit/>
            </a:bodyPr>
            <a:lstStyle/>
            <a:p>
              <a:pPr algn="ctr">
                <a:lnSpc>
                  <a:spcPts val="5000"/>
                </a:lnSpc>
              </a:pPr>
              <a:r>
                <a:rPr lang="en-US" sz="2800" dirty="0">
                  <a:ln>
                    <a:solidFill>
                      <a:schemeClr val="bg1">
                        <a:lumMod val="65000"/>
                      </a:schemeClr>
                    </a:solidFill>
                  </a:ln>
                  <a:solidFill>
                    <a:schemeClr val="bg1">
                      <a:lumMod val="65000"/>
                    </a:schemeClr>
                  </a:solidFill>
                  <a:latin typeface="Helvetica Light" panose="020B0403020202020204" pitchFamily="34" charset="0"/>
                </a:rPr>
                <a:t>Leg Length (mm)</a:t>
              </a:r>
              <a:endParaRPr lang="en-US" sz="3600" dirty="0">
                <a:ln>
                  <a:solidFill>
                    <a:schemeClr val="bg1">
                      <a:lumMod val="65000"/>
                    </a:schemeClr>
                  </a:solidFill>
                </a:ln>
                <a:solidFill>
                  <a:schemeClr val="bg1">
                    <a:lumMod val="65000"/>
                  </a:schemeClr>
                </a:solidFill>
                <a:latin typeface="Helvetica Light" panose="020B0403020202020204" pitchFamily="34" charset="0"/>
              </a:endParaRPr>
            </a:p>
          </p:txBody>
        </p:sp>
      </p:grpSp>
      <p:grpSp>
        <p:nvGrpSpPr>
          <p:cNvPr id="7" name="Group 6">
            <a:extLst>
              <a:ext uri="{FF2B5EF4-FFF2-40B4-BE49-F238E27FC236}">
                <a16:creationId xmlns:a16="http://schemas.microsoft.com/office/drawing/2014/main" id="{E9395620-BAD9-B8ED-9330-98E7B98406A8}"/>
              </a:ext>
            </a:extLst>
          </p:cNvPr>
          <p:cNvGrpSpPr/>
          <p:nvPr/>
        </p:nvGrpSpPr>
        <p:grpSpPr>
          <a:xfrm>
            <a:off x="7282543" y="735191"/>
            <a:ext cx="4669971" cy="4870952"/>
            <a:chOff x="7282543" y="735191"/>
            <a:chExt cx="4669971" cy="4870952"/>
          </a:xfrm>
          <a:solidFill>
            <a:schemeClr val="accent3">
              <a:lumMod val="75000"/>
            </a:schemeClr>
          </a:solidFill>
        </p:grpSpPr>
        <p:sp>
          <p:nvSpPr>
            <p:cNvPr id="8" name="Rounded Rectangle 7">
              <a:extLst>
                <a:ext uri="{FF2B5EF4-FFF2-40B4-BE49-F238E27FC236}">
                  <a16:creationId xmlns:a16="http://schemas.microsoft.com/office/drawing/2014/main" id="{270C2C39-B9E4-5695-E282-191B30BA7B45}"/>
                </a:ext>
              </a:extLst>
            </p:cNvPr>
            <p:cNvSpPr/>
            <p:nvPr/>
          </p:nvSpPr>
          <p:spPr>
            <a:xfrm>
              <a:off x="7282543" y="735191"/>
              <a:ext cx="4669971" cy="4870952"/>
            </a:xfrm>
            <a:prstGeom prst="roundRect">
              <a:avLst>
                <a:gd name="adj" fmla="val 2914"/>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C99A152-CDAD-EED8-4168-60188E1DA855}"/>
                </a:ext>
              </a:extLst>
            </p:cNvPr>
            <p:cNvSpPr txBox="1"/>
            <p:nvPr/>
          </p:nvSpPr>
          <p:spPr>
            <a:xfrm>
              <a:off x="7308746" y="1996267"/>
              <a:ext cx="4643768" cy="2862322"/>
            </a:xfrm>
            <a:prstGeom prst="rect">
              <a:avLst/>
            </a:prstGeom>
            <a:grpFill/>
          </p:spPr>
          <p:txBody>
            <a:bodyPr wrap="square">
              <a:spAutoFit/>
            </a:bodyPr>
            <a:lstStyle/>
            <a:p>
              <a:pPr algn="ctr"/>
              <a:r>
                <a:rPr lang="en-US" sz="3600" dirty="0">
                  <a:solidFill>
                    <a:schemeClr val="bg1"/>
                  </a:solidFill>
                  <a:latin typeface="Helvetica Light" panose="020B0403020202020204" pitchFamily="34" charset="0"/>
                </a:rPr>
                <a:t>once there is an optimum, </a:t>
              </a:r>
              <a:r>
                <a:rPr lang="en-US" sz="3600" dirty="0">
                  <a:solidFill>
                    <a:schemeClr val="accent4">
                      <a:lumMod val="50000"/>
                    </a:schemeClr>
                  </a:solidFill>
                  <a:latin typeface="Helvetica Light" panose="020B0403020202020204" pitchFamily="34" charset="0"/>
                </a:rPr>
                <a:t>selection</a:t>
              </a:r>
              <a:r>
                <a:rPr lang="en-US" sz="3600" dirty="0">
                  <a:solidFill>
                    <a:schemeClr val="bg1"/>
                  </a:solidFill>
                  <a:latin typeface="Helvetica Light" panose="020B0403020202020204" pitchFamily="34" charset="0"/>
                </a:rPr>
                <a:t> should drive the mean up the hill towards it</a:t>
              </a:r>
              <a:endParaRPr lang="en-US" sz="3600" i="1" dirty="0">
                <a:solidFill>
                  <a:schemeClr val="bg1"/>
                </a:solidFill>
                <a:latin typeface="Helvetica Light" panose="020B0403020202020204" pitchFamily="34" charset="0"/>
              </a:endParaRPr>
            </a:p>
          </p:txBody>
        </p:sp>
      </p:grpSp>
      <p:sp>
        <p:nvSpPr>
          <p:cNvPr id="3" name="Oval 2">
            <a:extLst>
              <a:ext uri="{FF2B5EF4-FFF2-40B4-BE49-F238E27FC236}">
                <a16:creationId xmlns:a16="http://schemas.microsoft.com/office/drawing/2014/main" id="{4A39FFB3-3B6C-1E7B-C8D1-BA2017E384B2}"/>
              </a:ext>
            </a:extLst>
          </p:cNvPr>
          <p:cNvSpPr/>
          <p:nvPr/>
        </p:nvSpPr>
        <p:spPr>
          <a:xfrm>
            <a:off x="2599359" y="3098759"/>
            <a:ext cx="121024" cy="121024"/>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8BAA1A5E-1047-6745-4A90-621A08D11A36}"/>
              </a:ext>
            </a:extLst>
          </p:cNvPr>
          <p:cNvSpPr/>
          <p:nvPr/>
        </p:nvSpPr>
        <p:spPr>
          <a:xfrm>
            <a:off x="1655180" y="1539433"/>
            <a:ext cx="4440820" cy="3472405"/>
          </a:xfrm>
          <a:prstGeom prst="parallelogram">
            <a:avLst/>
          </a:prstGeom>
          <a:gradFill flip="none" rotWithShape="1">
            <a:gsLst>
              <a:gs pos="3000">
                <a:srgbClr val="FFF29B"/>
              </a:gs>
              <a:gs pos="3000">
                <a:srgbClr val="FFC000"/>
              </a:gs>
              <a:gs pos="59000">
                <a:srgbClr val="FFC000"/>
              </a:gs>
              <a:gs pos="100000">
                <a:srgbClr val="C00000"/>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1AD8C217-3751-A937-14E4-F8ACAA5222A4}"/>
              </a:ext>
            </a:extLst>
          </p:cNvPr>
          <p:cNvSpPr/>
          <p:nvPr/>
        </p:nvSpPr>
        <p:spPr>
          <a:xfrm>
            <a:off x="2751759" y="3251159"/>
            <a:ext cx="121024" cy="121024"/>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8154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fill="hold" grpId="0" nodeType="withEffect">
                                  <p:stCondLst>
                                    <p:cond delay="0"/>
                                  </p:stCondLst>
                                  <p:childTnLst>
                                    <p:animMotion origin="layout" path="M 0 0 L 0 0 C 0.00118 -0.00625 0.00248 -0.01204 0.00378 -0.01829 C 0.00469 -0.02269 0.00625 -0.03172 0.00625 -0.03172 C 0.00795 -0.02732 0.00847 -0.01991 0.01133 -0.01829 L 0.01901 -0.01366 C 0.01941 -0.01898 0.01967 -0.02431 0.02032 -0.0294 C 0.02058 -0.03195 0.02032 -0.03519 0.02149 -0.03635 C 0.02279 -0.03727 0.02409 -0.03473 0.02539 -0.03403 C 0.0267 -0.03264 0.02761 -0.02917 0.02917 -0.0294 C 0.03164 -0.03033 0.0362 -0.04607 0.03685 -0.04769 C 0.03803 -0.0507 0.03907 -0.05417 0.04063 -0.05672 C 0.04584 -0.06505 0.04688 -0.06482 0.05209 -0.06806 C 0.05378 -0.06713 0.05547 -0.0669 0.05717 -0.06574 C 0.0586 -0.06459 0.05951 -0.06065 0.06094 -0.06111 C 0.0625 -0.06181 0.06263 -0.06574 0.06355 -0.06806 C 0.06394 -0.08311 0.06329 -0.09838 0.06472 -0.1132 C 0.06498 -0.11574 0.06628 -0.10857 0.06732 -0.10648 C 0.06849 -0.10394 0.06993 -0.10209 0.0711 -0.09954 C 0.07305 -0.09561 0.07513 -0.08843 0.07618 -0.0838 C 0.0767 -0.08148 0.07709 -0.07917 0.07748 -0.07709 C 0.07839 -0.08079 0.07917 -0.08449 0.08008 -0.0882 C 0.08047 -0.09051 0.08112 -0.09283 0.08125 -0.09514 C 0.08204 -0.10625 0.08191 -0.11783 0.08256 -0.12894 C 0.08269 -0.13218 0.08282 -0.13542 0.08386 -0.13797 C 0.08464 -0.14028 0.08633 -0.14098 0.08763 -0.1426 C 0.08776 -0.1419 0.09167 -0.12755 0.09271 -0.12662 C 0.09401 -0.12593 0.09532 -0.12824 0.09649 -0.12894 C 0.09948 -0.14491 0.09649 -0.14098 0.10287 -0.14491 L 0.11055 -0.13588 L 0.11433 -0.13125 C 0.11615 -0.13773 0.11719 -0.14051 0.1181 -0.14699 C 0.11901 -0.15348 0.12019 -0.16598 0.12071 -0.17199 C 0.12188 -0.16991 0.1267 -0.16227 0.12709 -0.15834 C 0.12722 -0.15602 0.12448 -0.15162 0.12579 -0.15162 C 0.12826 -0.15162 0.13008 -0.15602 0.13217 -0.15834 C 0.13477 -0.16135 0.13698 -0.16551 0.13972 -0.16736 C 0.14193 -0.16898 0.14401 -0.17037 0.1461 -0.17199 C 0.14792 -0.17338 0.14948 -0.17523 0.15118 -0.17639 C 0.15287 -0.17755 0.15456 -0.17801 0.15625 -0.17871 C 0.15886 -0.17801 0.16198 -0.1794 0.16394 -0.17639 C 0.16589 -0.17338 0.16524 -0.16713 0.16641 -0.16297 C 0.16732 -0.15996 0.16823 -0.15695 0.16901 -0.15394 C 0.16954 -0.15162 0.16941 -0.14885 0.17032 -0.14699 C 0.17123 -0.14491 0.17279 -0.14398 0.17409 -0.1426 C 0.17448 -0.14769 0.17592 -0.16621 0.1767 -0.17199 C 0.17696 -0.17431 0.17748 -0.17639 0.17787 -0.17871 C 0.17878 -0.17639 0.17982 -0.17431 0.18047 -0.17199 C 0.18282 -0.16366 0.18008 -0.16482 0.18555 -0.15834 C 0.18659 -0.15718 0.18803 -0.15695 0.18933 -0.15602 C 0.19037 -0.16297 0.19024 -0.16667 0.1931 -0.17199 C 0.19428 -0.17385 0.19571 -0.175 0.19701 -0.17639 L 0.20456 -0.17199 L 0.20847 -0.16968 C 0.21016 -0.17037 0.21198 -0.17037 0.21355 -0.17199 C 0.21615 -0.17454 0.21823 -0.18125 0.2198 -0.18542 C 0.2211 -0.18473 0.22253 -0.18426 0.2237 -0.18334 C 0.225 -0.18195 0.22631 -0.17709 0.22748 -0.17871 C 0.22956 -0.18172 0.23008 -0.19236 0.23008 -0.19236 C 0.23125 -0.19144 0.23256 -0.18912 0.23386 -0.19005 C 0.23529 -0.19098 0.23568 -0.19445 0.23633 -0.19676 C 0.24167 -0.21551 0.23295 -0.19098 0.24024 -0.21042 C 0.24063 -0.21273 0.24024 -0.21621 0.24141 -0.21713 C 0.25365 -0.22801 0.24831 -0.21204 0.2517 -0.22385 L 0.2517 -0.22385 " pathEditMode="relative" ptsTypes="AAAAAAAAAAAAAAAAAAAAAAAAAAAAAAAAAAAAAAAAAAAAAAAAAAAAAAAAAAAAAAAAA">
                                      <p:cBhvr>
                                        <p:cTn id="6" dur="5000" fill="hold"/>
                                        <p:tgtEl>
                                          <p:spTgt spid="1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60DAE70-745E-AFDD-F038-F97E5A0BB1C6}"/>
              </a:ext>
            </a:extLst>
          </p:cNvPr>
          <p:cNvGrpSpPr/>
          <p:nvPr/>
        </p:nvGrpSpPr>
        <p:grpSpPr>
          <a:xfrm>
            <a:off x="239486" y="807250"/>
            <a:ext cx="6347166" cy="5525949"/>
            <a:chOff x="82527" y="1378172"/>
            <a:chExt cx="5534366" cy="4818312"/>
          </a:xfrm>
        </p:grpSpPr>
        <p:grpSp>
          <p:nvGrpSpPr>
            <p:cNvPr id="4" name="Group 3">
              <a:extLst>
                <a:ext uri="{FF2B5EF4-FFF2-40B4-BE49-F238E27FC236}">
                  <a16:creationId xmlns:a16="http://schemas.microsoft.com/office/drawing/2014/main" id="{33343B4B-696B-D6C1-BF74-D819B60790F5}"/>
                </a:ext>
              </a:extLst>
            </p:cNvPr>
            <p:cNvGrpSpPr/>
            <p:nvPr/>
          </p:nvGrpSpPr>
          <p:grpSpPr>
            <a:xfrm>
              <a:off x="954250" y="1378172"/>
              <a:ext cx="4662643" cy="4101655"/>
              <a:chOff x="118819" y="532359"/>
              <a:chExt cx="6438900" cy="5664200"/>
            </a:xfrm>
          </p:grpSpPr>
          <p:cxnSp>
            <p:nvCxnSpPr>
              <p:cNvPr id="12" name="Straight Arrow Connector 11">
                <a:extLst>
                  <a:ext uri="{FF2B5EF4-FFF2-40B4-BE49-F238E27FC236}">
                    <a16:creationId xmlns:a16="http://schemas.microsoft.com/office/drawing/2014/main" id="{F47475C5-1348-4C3D-D3D0-46388BA8D7EE}"/>
                  </a:ext>
                </a:extLst>
              </p:cNvPr>
              <p:cNvCxnSpPr>
                <a:cxnSpLocks/>
              </p:cNvCxnSpPr>
              <p:nvPr/>
            </p:nvCxnSpPr>
            <p:spPr>
              <a:xfrm flipV="1">
                <a:off x="118819" y="532359"/>
                <a:ext cx="0" cy="5664200"/>
              </a:xfrm>
              <a:prstGeom prst="straightConnector1">
                <a:avLst/>
              </a:prstGeom>
              <a:ln w="57150" cap="rnd">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99C0544-CC01-D5FD-FAFD-803554BEBD58}"/>
                  </a:ext>
                </a:extLst>
              </p:cNvPr>
              <p:cNvCxnSpPr>
                <a:cxnSpLocks/>
              </p:cNvCxnSpPr>
              <p:nvPr/>
            </p:nvCxnSpPr>
            <p:spPr>
              <a:xfrm>
                <a:off x="118819" y="6196559"/>
                <a:ext cx="6438900" cy="0"/>
              </a:xfrm>
              <a:prstGeom prst="straightConnector1">
                <a:avLst/>
              </a:prstGeom>
              <a:ln w="57150" cap="rnd">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B820B036-09F5-B2D5-8600-3265D9D956CC}"/>
                </a:ext>
              </a:extLst>
            </p:cNvPr>
            <p:cNvSpPr txBox="1"/>
            <p:nvPr/>
          </p:nvSpPr>
          <p:spPr>
            <a:xfrm>
              <a:off x="895458" y="5553762"/>
              <a:ext cx="4203729" cy="642722"/>
            </a:xfrm>
            <a:prstGeom prst="rect">
              <a:avLst/>
            </a:prstGeom>
            <a:noFill/>
          </p:spPr>
          <p:txBody>
            <a:bodyPr wrap="square" lIns="90000" rtlCol="0">
              <a:noAutofit/>
            </a:bodyPr>
            <a:lstStyle/>
            <a:p>
              <a:pPr algn="ctr">
                <a:lnSpc>
                  <a:spcPts val="5000"/>
                </a:lnSpc>
              </a:pPr>
              <a:r>
                <a:rPr lang="en-US" sz="2800" dirty="0">
                  <a:ln>
                    <a:solidFill>
                      <a:schemeClr val="bg1">
                        <a:lumMod val="65000"/>
                      </a:schemeClr>
                    </a:solidFill>
                  </a:ln>
                  <a:solidFill>
                    <a:schemeClr val="bg1">
                      <a:lumMod val="65000"/>
                    </a:schemeClr>
                  </a:solidFill>
                  <a:latin typeface="Helvetica Light" panose="020B0403020202020204" pitchFamily="34" charset="0"/>
                </a:rPr>
                <a:t>Body Length (mm)</a:t>
              </a:r>
              <a:endParaRPr lang="en-US" sz="3600" dirty="0">
                <a:ln>
                  <a:solidFill>
                    <a:schemeClr val="bg1">
                      <a:lumMod val="65000"/>
                    </a:schemeClr>
                  </a:solidFill>
                </a:ln>
                <a:solidFill>
                  <a:schemeClr val="bg1">
                    <a:lumMod val="65000"/>
                  </a:schemeClr>
                </a:solidFill>
                <a:latin typeface="Helvetica Light" panose="020B0403020202020204" pitchFamily="34" charset="0"/>
              </a:endParaRPr>
            </a:p>
          </p:txBody>
        </p:sp>
        <p:sp>
          <p:nvSpPr>
            <p:cNvPr id="11" name="TextBox 10">
              <a:extLst>
                <a:ext uri="{FF2B5EF4-FFF2-40B4-BE49-F238E27FC236}">
                  <a16:creationId xmlns:a16="http://schemas.microsoft.com/office/drawing/2014/main" id="{0569DDF4-81F6-9DFA-4E65-786D7D247DF8}"/>
                </a:ext>
              </a:extLst>
            </p:cNvPr>
            <p:cNvSpPr txBox="1"/>
            <p:nvPr/>
          </p:nvSpPr>
          <p:spPr>
            <a:xfrm rot="16200000">
              <a:off x="-1667645" y="3245354"/>
              <a:ext cx="4203729" cy="703385"/>
            </a:xfrm>
            <a:prstGeom prst="rect">
              <a:avLst/>
            </a:prstGeom>
            <a:noFill/>
          </p:spPr>
          <p:txBody>
            <a:bodyPr wrap="square" lIns="90000" rtlCol="0">
              <a:noAutofit/>
            </a:bodyPr>
            <a:lstStyle/>
            <a:p>
              <a:pPr algn="ctr">
                <a:lnSpc>
                  <a:spcPts val="5000"/>
                </a:lnSpc>
              </a:pPr>
              <a:r>
                <a:rPr lang="en-US" sz="2800" dirty="0">
                  <a:ln>
                    <a:solidFill>
                      <a:schemeClr val="bg1">
                        <a:lumMod val="65000"/>
                      </a:schemeClr>
                    </a:solidFill>
                  </a:ln>
                  <a:solidFill>
                    <a:schemeClr val="bg1">
                      <a:lumMod val="65000"/>
                    </a:schemeClr>
                  </a:solidFill>
                  <a:latin typeface="Helvetica Light" panose="020B0403020202020204" pitchFamily="34" charset="0"/>
                </a:rPr>
                <a:t>Leg Length (mm)</a:t>
              </a:r>
              <a:endParaRPr lang="en-US" sz="3600" dirty="0">
                <a:ln>
                  <a:solidFill>
                    <a:schemeClr val="bg1">
                      <a:lumMod val="65000"/>
                    </a:schemeClr>
                  </a:solidFill>
                </a:ln>
                <a:solidFill>
                  <a:schemeClr val="bg1">
                    <a:lumMod val="65000"/>
                  </a:schemeClr>
                </a:solidFill>
                <a:latin typeface="Helvetica Light" panose="020B0403020202020204" pitchFamily="34" charset="0"/>
              </a:endParaRPr>
            </a:p>
          </p:txBody>
        </p:sp>
      </p:grpSp>
      <p:pic>
        <p:nvPicPr>
          <p:cNvPr id="14" name="Picture 13">
            <a:extLst>
              <a:ext uri="{FF2B5EF4-FFF2-40B4-BE49-F238E27FC236}">
                <a16:creationId xmlns:a16="http://schemas.microsoft.com/office/drawing/2014/main" id="{446B70E8-F671-916B-D340-2362C68E02D2}"/>
              </a:ext>
            </a:extLst>
          </p:cNvPr>
          <p:cNvPicPr>
            <a:picLocks noChangeAspect="1"/>
          </p:cNvPicPr>
          <p:nvPr/>
        </p:nvPicPr>
        <p:blipFill rotWithShape="1">
          <a:blip r:embed="rId3"/>
          <a:srcRect l="21423" t="13258" r="11136" b="24005"/>
          <a:stretch/>
        </p:blipFill>
        <p:spPr>
          <a:xfrm>
            <a:off x="1525676" y="1523389"/>
            <a:ext cx="4396743" cy="3811221"/>
          </a:xfrm>
          <a:prstGeom prst="rect">
            <a:avLst/>
          </a:prstGeom>
        </p:spPr>
      </p:pic>
      <p:grpSp>
        <p:nvGrpSpPr>
          <p:cNvPr id="7" name="Group 6">
            <a:extLst>
              <a:ext uri="{FF2B5EF4-FFF2-40B4-BE49-F238E27FC236}">
                <a16:creationId xmlns:a16="http://schemas.microsoft.com/office/drawing/2014/main" id="{E9395620-BAD9-B8ED-9330-98E7B98406A8}"/>
              </a:ext>
            </a:extLst>
          </p:cNvPr>
          <p:cNvGrpSpPr/>
          <p:nvPr/>
        </p:nvGrpSpPr>
        <p:grpSpPr>
          <a:xfrm>
            <a:off x="7282543" y="735191"/>
            <a:ext cx="4669971" cy="4870952"/>
            <a:chOff x="7282543" y="735191"/>
            <a:chExt cx="4669971" cy="4870952"/>
          </a:xfrm>
          <a:solidFill>
            <a:srgbClr val="92D050"/>
          </a:solidFill>
        </p:grpSpPr>
        <p:sp>
          <p:nvSpPr>
            <p:cNvPr id="8" name="Rounded Rectangle 7">
              <a:extLst>
                <a:ext uri="{FF2B5EF4-FFF2-40B4-BE49-F238E27FC236}">
                  <a16:creationId xmlns:a16="http://schemas.microsoft.com/office/drawing/2014/main" id="{270C2C39-B9E4-5695-E282-191B30BA7B45}"/>
                </a:ext>
              </a:extLst>
            </p:cNvPr>
            <p:cNvSpPr/>
            <p:nvPr/>
          </p:nvSpPr>
          <p:spPr>
            <a:xfrm>
              <a:off x="7282543" y="735191"/>
              <a:ext cx="4669971" cy="4870952"/>
            </a:xfrm>
            <a:prstGeom prst="roundRect">
              <a:avLst>
                <a:gd name="adj" fmla="val 2914"/>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C99A152-CDAD-EED8-4168-60188E1DA855}"/>
                </a:ext>
              </a:extLst>
            </p:cNvPr>
            <p:cNvSpPr txBox="1"/>
            <p:nvPr/>
          </p:nvSpPr>
          <p:spPr>
            <a:xfrm>
              <a:off x="7308746" y="1996267"/>
              <a:ext cx="4643768" cy="1754326"/>
            </a:xfrm>
            <a:prstGeom prst="rect">
              <a:avLst/>
            </a:prstGeom>
            <a:grpFill/>
          </p:spPr>
          <p:txBody>
            <a:bodyPr wrap="square">
              <a:spAutoFit/>
            </a:bodyPr>
            <a:lstStyle/>
            <a:p>
              <a:pPr algn="ctr"/>
              <a:r>
                <a:rPr lang="en-US" sz="3600" dirty="0">
                  <a:solidFill>
                    <a:schemeClr val="bg1"/>
                  </a:solidFill>
                  <a:latin typeface="Helvetica Light" panose="020B0403020202020204" pitchFamily="34" charset="0"/>
                </a:rPr>
                <a:t>our</a:t>
              </a:r>
              <a:br>
                <a:rPr lang="en-US" sz="3600" dirty="0">
                  <a:solidFill>
                    <a:schemeClr val="bg1"/>
                  </a:solidFill>
                  <a:latin typeface="Helvetica Light" panose="020B0403020202020204" pitchFamily="34" charset="0"/>
                </a:rPr>
              </a:br>
              <a:r>
                <a:rPr lang="en-US" sz="3600" i="1" dirty="0">
                  <a:solidFill>
                    <a:schemeClr val="bg1"/>
                  </a:solidFill>
                  <a:latin typeface="Helvetica Light" panose="020B0403020202020204" pitchFamily="34" charset="0"/>
                </a:rPr>
                <a:t>starting</a:t>
              </a:r>
            </a:p>
            <a:p>
              <a:pPr algn="ctr"/>
              <a:r>
                <a:rPr lang="en-US" sz="3600" dirty="0">
                  <a:solidFill>
                    <a:schemeClr val="bg1"/>
                  </a:solidFill>
                  <a:latin typeface="Helvetica Light" panose="020B0403020202020204" pitchFamily="34" charset="0"/>
                </a:rPr>
                <a:t>phenotype</a:t>
              </a:r>
            </a:p>
          </p:txBody>
        </p:sp>
      </p:grpSp>
      <p:sp>
        <p:nvSpPr>
          <p:cNvPr id="3" name="Oval 2">
            <a:extLst>
              <a:ext uri="{FF2B5EF4-FFF2-40B4-BE49-F238E27FC236}">
                <a16:creationId xmlns:a16="http://schemas.microsoft.com/office/drawing/2014/main" id="{59EC0B29-F637-E313-5C76-4F83DE9DB8D2}"/>
              </a:ext>
            </a:extLst>
          </p:cNvPr>
          <p:cNvSpPr/>
          <p:nvPr/>
        </p:nvSpPr>
        <p:spPr>
          <a:xfrm>
            <a:off x="2599359" y="3098759"/>
            <a:ext cx="121024" cy="121024"/>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33033215-E927-3A70-29DA-2BF8B87F3043}"/>
              </a:ext>
            </a:extLst>
          </p:cNvPr>
          <p:cNvCxnSpPr>
            <a:cxnSpLocks/>
          </p:cNvCxnSpPr>
          <p:nvPr/>
        </p:nvCxnSpPr>
        <p:spPr>
          <a:xfrm>
            <a:off x="1834031" y="2101363"/>
            <a:ext cx="765328" cy="997396"/>
          </a:xfrm>
          <a:prstGeom prst="straightConnector1">
            <a:avLst/>
          </a:prstGeom>
          <a:ln w="571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C2CE6D37-0EA5-321B-8448-7A01B64028BC}"/>
              </a:ext>
            </a:extLst>
          </p:cNvPr>
          <p:cNvSpPr/>
          <p:nvPr/>
        </p:nvSpPr>
        <p:spPr>
          <a:xfrm>
            <a:off x="9463532" y="1681455"/>
            <a:ext cx="334195" cy="334195"/>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5408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60DAE70-745E-AFDD-F038-F97E5A0BB1C6}"/>
              </a:ext>
            </a:extLst>
          </p:cNvPr>
          <p:cNvGrpSpPr/>
          <p:nvPr/>
        </p:nvGrpSpPr>
        <p:grpSpPr>
          <a:xfrm>
            <a:off x="239486" y="807250"/>
            <a:ext cx="6347166" cy="5525949"/>
            <a:chOff x="82527" y="1378172"/>
            <a:chExt cx="5534366" cy="4818312"/>
          </a:xfrm>
        </p:grpSpPr>
        <p:grpSp>
          <p:nvGrpSpPr>
            <p:cNvPr id="4" name="Group 3">
              <a:extLst>
                <a:ext uri="{FF2B5EF4-FFF2-40B4-BE49-F238E27FC236}">
                  <a16:creationId xmlns:a16="http://schemas.microsoft.com/office/drawing/2014/main" id="{33343B4B-696B-D6C1-BF74-D819B60790F5}"/>
                </a:ext>
              </a:extLst>
            </p:cNvPr>
            <p:cNvGrpSpPr/>
            <p:nvPr/>
          </p:nvGrpSpPr>
          <p:grpSpPr>
            <a:xfrm>
              <a:off x="954250" y="1378172"/>
              <a:ext cx="4662643" cy="4101655"/>
              <a:chOff x="118819" y="532359"/>
              <a:chExt cx="6438900" cy="5664200"/>
            </a:xfrm>
          </p:grpSpPr>
          <p:cxnSp>
            <p:nvCxnSpPr>
              <p:cNvPr id="12" name="Straight Arrow Connector 11">
                <a:extLst>
                  <a:ext uri="{FF2B5EF4-FFF2-40B4-BE49-F238E27FC236}">
                    <a16:creationId xmlns:a16="http://schemas.microsoft.com/office/drawing/2014/main" id="{F47475C5-1348-4C3D-D3D0-46388BA8D7EE}"/>
                  </a:ext>
                </a:extLst>
              </p:cNvPr>
              <p:cNvCxnSpPr>
                <a:cxnSpLocks/>
              </p:cNvCxnSpPr>
              <p:nvPr/>
            </p:nvCxnSpPr>
            <p:spPr>
              <a:xfrm flipV="1">
                <a:off x="118819" y="532359"/>
                <a:ext cx="0" cy="5664200"/>
              </a:xfrm>
              <a:prstGeom prst="straightConnector1">
                <a:avLst/>
              </a:prstGeom>
              <a:ln w="57150" cap="rnd">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99C0544-CC01-D5FD-FAFD-803554BEBD58}"/>
                  </a:ext>
                </a:extLst>
              </p:cNvPr>
              <p:cNvCxnSpPr>
                <a:cxnSpLocks/>
              </p:cNvCxnSpPr>
              <p:nvPr/>
            </p:nvCxnSpPr>
            <p:spPr>
              <a:xfrm>
                <a:off x="118819" y="6196559"/>
                <a:ext cx="6438900" cy="0"/>
              </a:xfrm>
              <a:prstGeom prst="straightConnector1">
                <a:avLst/>
              </a:prstGeom>
              <a:ln w="57150" cap="rnd">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B820B036-09F5-B2D5-8600-3265D9D956CC}"/>
                </a:ext>
              </a:extLst>
            </p:cNvPr>
            <p:cNvSpPr txBox="1"/>
            <p:nvPr/>
          </p:nvSpPr>
          <p:spPr>
            <a:xfrm>
              <a:off x="895458" y="5553762"/>
              <a:ext cx="4203729" cy="642722"/>
            </a:xfrm>
            <a:prstGeom prst="rect">
              <a:avLst/>
            </a:prstGeom>
            <a:noFill/>
          </p:spPr>
          <p:txBody>
            <a:bodyPr wrap="square" lIns="90000" rtlCol="0">
              <a:noAutofit/>
            </a:bodyPr>
            <a:lstStyle/>
            <a:p>
              <a:pPr algn="ctr">
                <a:lnSpc>
                  <a:spcPts val="5000"/>
                </a:lnSpc>
              </a:pPr>
              <a:r>
                <a:rPr lang="en-US" sz="2800" dirty="0">
                  <a:ln>
                    <a:solidFill>
                      <a:schemeClr val="bg1">
                        <a:lumMod val="65000"/>
                      </a:schemeClr>
                    </a:solidFill>
                  </a:ln>
                  <a:solidFill>
                    <a:schemeClr val="bg1">
                      <a:lumMod val="65000"/>
                    </a:schemeClr>
                  </a:solidFill>
                  <a:latin typeface="Helvetica Light" panose="020B0403020202020204" pitchFamily="34" charset="0"/>
                </a:rPr>
                <a:t>Body Length (mm)</a:t>
              </a:r>
              <a:endParaRPr lang="en-US" sz="3600" dirty="0">
                <a:ln>
                  <a:solidFill>
                    <a:schemeClr val="bg1">
                      <a:lumMod val="65000"/>
                    </a:schemeClr>
                  </a:solidFill>
                </a:ln>
                <a:solidFill>
                  <a:schemeClr val="bg1">
                    <a:lumMod val="65000"/>
                  </a:schemeClr>
                </a:solidFill>
                <a:latin typeface="Helvetica Light" panose="020B0403020202020204" pitchFamily="34" charset="0"/>
              </a:endParaRPr>
            </a:p>
          </p:txBody>
        </p:sp>
        <p:sp>
          <p:nvSpPr>
            <p:cNvPr id="11" name="TextBox 10">
              <a:extLst>
                <a:ext uri="{FF2B5EF4-FFF2-40B4-BE49-F238E27FC236}">
                  <a16:creationId xmlns:a16="http://schemas.microsoft.com/office/drawing/2014/main" id="{0569DDF4-81F6-9DFA-4E65-786D7D247DF8}"/>
                </a:ext>
              </a:extLst>
            </p:cNvPr>
            <p:cNvSpPr txBox="1"/>
            <p:nvPr/>
          </p:nvSpPr>
          <p:spPr>
            <a:xfrm rot="16200000">
              <a:off x="-1667645" y="3245354"/>
              <a:ext cx="4203729" cy="703385"/>
            </a:xfrm>
            <a:prstGeom prst="rect">
              <a:avLst/>
            </a:prstGeom>
            <a:noFill/>
          </p:spPr>
          <p:txBody>
            <a:bodyPr wrap="square" lIns="90000" rtlCol="0">
              <a:noAutofit/>
            </a:bodyPr>
            <a:lstStyle/>
            <a:p>
              <a:pPr algn="ctr">
                <a:lnSpc>
                  <a:spcPts val="5000"/>
                </a:lnSpc>
              </a:pPr>
              <a:r>
                <a:rPr lang="en-US" sz="2800" dirty="0">
                  <a:ln>
                    <a:solidFill>
                      <a:schemeClr val="bg1">
                        <a:lumMod val="65000"/>
                      </a:schemeClr>
                    </a:solidFill>
                  </a:ln>
                  <a:solidFill>
                    <a:schemeClr val="bg1">
                      <a:lumMod val="65000"/>
                    </a:schemeClr>
                  </a:solidFill>
                  <a:latin typeface="Helvetica Light" panose="020B0403020202020204" pitchFamily="34" charset="0"/>
                </a:rPr>
                <a:t>Leg Length (mm)</a:t>
              </a:r>
              <a:endParaRPr lang="en-US" sz="3600" dirty="0">
                <a:ln>
                  <a:solidFill>
                    <a:schemeClr val="bg1">
                      <a:lumMod val="65000"/>
                    </a:schemeClr>
                  </a:solidFill>
                </a:ln>
                <a:solidFill>
                  <a:schemeClr val="bg1">
                    <a:lumMod val="65000"/>
                  </a:schemeClr>
                </a:solidFill>
                <a:latin typeface="Helvetica Light" panose="020B0403020202020204" pitchFamily="34" charset="0"/>
              </a:endParaRPr>
            </a:p>
          </p:txBody>
        </p:sp>
      </p:grpSp>
      <p:pic>
        <p:nvPicPr>
          <p:cNvPr id="14" name="Picture 13">
            <a:extLst>
              <a:ext uri="{FF2B5EF4-FFF2-40B4-BE49-F238E27FC236}">
                <a16:creationId xmlns:a16="http://schemas.microsoft.com/office/drawing/2014/main" id="{446B70E8-F671-916B-D340-2362C68E02D2}"/>
              </a:ext>
            </a:extLst>
          </p:cNvPr>
          <p:cNvPicPr>
            <a:picLocks noChangeAspect="1"/>
          </p:cNvPicPr>
          <p:nvPr/>
        </p:nvPicPr>
        <p:blipFill rotWithShape="1">
          <a:blip r:embed="rId2"/>
          <a:srcRect l="21423" t="13258" r="11136" b="24005"/>
          <a:stretch/>
        </p:blipFill>
        <p:spPr>
          <a:xfrm>
            <a:off x="1525676" y="1523389"/>
            <a:ext cx="4396743" cy="3811221"/>
          </a:xfrm>
          <a:prstGeom prst="rect">
            <a:avLst/>
          </a:prstGeom>
        </p:spPr>
      </p:pic>
      <p:sp>
        <p:nvSpPr>
          <p:cNvPr id="8" name="Rounded Rectangle 7">
            <a:extLst>
              <a:ext uri="{FF2B5EF4-FFF2-40B4-BE49-F238E27FC236}">
                <a16:creationId xmlns:a16="http://schemas.microsoft.com/office/drawing/2014/main" id="{270C2C39-B9E4-5695-E282-191B30BA7B45}"/>
              </a:ext>
            </a:extLst>
          </p:cNvPr>
          <p:cNvSpPr/>
          <p:nvPr/>
        </p:nvSpPr>
        <p:spPr>
          <a:xfrm>
            <a:off x="7282543" y="735191"/>
            <a:ext cx="4669971" cy="4870952"/>
          </a:xfrm>
          <a:prstGeom prst="roundRect">
            <a:avLst>
              <a:gd name="adj" fmla="val 2914"/>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59EC0B29-F637-E313-5C76-4F83DE9DB8D2}"/>
              </a:ext>
            </a:extLst>
          </p:cNvPr>
          <p:cNvSpPr/>
          <p:nvPr/>
        </p:nvSpPr>
        <p:spPr>
          <a:xfrm>
            <a:off x="2599359" y="3098759"/>
            <a:ext cx="121024" cy="121024"/>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E799D71-4F11-134E-561F-DEB12549F0B2}"/>
              </a:ext>
            </a:extLst>
          </p:cNvPr>
          <p:cNvSpPr txBox="1"/>
          <p:nvPr/>
        </p:nvSpPr>
        <p:spPr>
          <a:xfrm>
            <a:off x="7308746" y="1996267"/>
            <a:ext cx="4643768" cy="2308324"/>
          </a:xfrm>
          <a:prstGeom prst="rect">
            <a:avLst/>
          </a:prstGeom>
          <a:noFill/>
        </p:spPr>
        <p:txBody>
          <a:bodyPr wrap="square">
            <a:spAutoFit/>
          </a:bodyPr>
          <a:lstStyle/>
          <a:p>
            <a:pPr algn="ctr"/>
            <a:r>
              <a:rPr lang="en-US" sz="3600" dirty="0">
                <a:solidFill>
                  <a:schemeClr val="bg1"/>
                </a:solidFill>
                <a:latin typeface="Helvetica Light" panose="020B0403020202020204" pitchFamily="34" charset="0"/>
              </a:rPr>
              <a:t>our</a:t>
            </a:r>
            <a:br>
              <a:rPr lang="en-US" sz="3600" dirty="0">
                <a:solidFill>
                  <a:schemeClr val="bg1"/>
                </a:solidFill>
                <a:latin typeface="Helvetica Light" panose="020B0403020202020204" pitchFamily="34" charset="0"/>
              </a:rPr>
            </a:br>
            <a:r>
              <a:rPr lang="en-US" sz="3600" i="1" dirty="0">
                <a:solidFill>
                  <a:schemeClr val="bg1"/>
                </a:solidFill>
                <a:latin typeface="Helvetica Light" panose="020B0403020202020204" pitchFamily="34" charset="0"/>
              </a:rPr>
              <a:t>target</a:t>
            </a:r>
          </a:p>
          <a:p>
            <a:pPr algn="ctr"/>
            <a:r>
              <a:rPr lang="en-US" sz="3600" dirty="0">
                <a:solidFill>
                  <a:schemeClr val="bg1"/>
                </a:solidFill>
                <a:latin typeface="Helvetica Light" panose="020B0403020202020204" pitchFamily="34" charset="0"/>
              </a:rPr>
              <a:t>phenotype</a:t>
            </a:r>
          </a:p>
          <a:p>
            <a:pPr algn="ctr"/>
            <a:r>
              <a:rPr lang="en-US" sz="3600" dirty="0">
                <a:solidFill>
                  <a:schemeClr val="bg1"/>
                </a:solidFill>
                <a:latin typeface="Helvetica Light" panose="020B0403020202020204" pitchFamily="34" charset="0"/>
              </a:rPr>
              <a:t>(</a:t>
            </a:r>
            <a:r>
              <a:rPr lang="en-US" sz="3600" dirty="0">
                <a:solidFill>
                  <a:schemeClr val="accent2">
                    <a:lumMod val="50000"/>
                  </a:schemeClr>
                </a:solidFill>
                <a:latin typeface="Helvetica Light" panose="020B0403020202020204" pitchFamily="34" charset="0"/>
              </a:rPr>
              <a:t>optimal</a:t>
            </a:r>
            <a:r>
              <a:rPr lang="en-US" sz="3600" dirty="0">
                <a:solidFill>
                  <a:schemeClr val="bg1"/>
                </a:solidFill>
                <a:latin typeface="Helvetica Light" panose="020B0403020202020204" pitchFamily="34" charset="0"/>
              </a:rPr>
              <a:t>)  </a:t>
            </a:r>
          </a:p>
        </p:txBody>
      </p:sp>
      <p:cxnSp>
        <p:nvCxnSpPr>
          <p:cNvPr id="16" name="Straight Arrow Connector 15">
            <a:extLst>
              <a:ext uri="{FF2B5EF4-FFF2-40B4-BE49-F238E27FC236}">
                <a16:creationId xmlns:a16="http://schemas.microsoft.com/office/drawing/2014/main" id="{0D900368-4549-12F0-3B00-53FD9F68AF0E}"/>
              </a:ext>
            </a:extLst>
          </p:cNvPr>
          <p:cNvCxnSpPr>
            <a:cxnSpLocks/>
          </p:cNvCxnSpPr>
          <p:nvPr/>
        </p:nvCxnSpPr>
        <p:spPr>
          <a:xfrm flipH="1">
            <a:off x="4760163" y="2433484"/>
            <a:ext cx="785135" cy="874492"/>
          </a:xfrm>
          <a:prstGeom prst="straightConnector1">
            <a:avLst/>
          </a:prstGeom>
          <a:ln w="571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A15D645-C48B-DCA3-097D-9838834D8178}"/>
              </a:ext>
            </a:extLst>
          </p:cNvPr>
          <p:cNvSpPr/>
          <p:nvPr/>
        </p:nvSpPr>
        <p:spPr>
          <a:xfrm rot="2700000">
            <a:off x="9448069" y="1657350"/>
            <a:ext cx="338917" cy="33891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7999ED1-DD3C-D839-60FD-0789FDBE4CE8}"/>
              </a:ext>
            </a:extLst>
          </p:cNvPr>
          <p:cNvSpPr/>
          <p:nvPr/>
        </p:nvSpPr>
        <p:spPr>
          <a:xfrm rot="2700000">
            <a:off x="4616208" y="3311752"/>
            <a:ext cx="150299" cy="15029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8364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6D83EDB-0943-3E9E-00DD-CABBEBF292A5}"/>
              </a:ext>
            </a:extLst>
          </p:cNvPr>
          <p:cNvGrpSpPr/>
          <p:nvPr/>
        </p:nvGrpSpPr>
        <p:grpSpPr>
          <a:xfrm>
            <a:off x="239486" y="807250"/>
            <a:ext cx="6347166" cy="5525949"/>
            <a:chOff x="82527" y="1378172"/>
            <a:chExt cx="5534366" cy="4818312"/>
          </a:xfrm>
        </p:grpSpPr>
        <p:grpSp>
          <p:nvGrpSpPr>
            <p:cNvPr id="6" name="Group 5">
              <a:extLst>
                <a:ext uri="{FF2B5EF4-FFF2-40B4-BE49-F238E27FC236}">
                  <a16:creationId xmlns:a16="http://schemas.microsoft.com/office/drawing/2014/main" id="{76C1527B-3445-37A0-5B30-B2622B8C4FF5}"/>
                </a:ext>
              </a:extLst>
            </p:cNvPr>
            <p:cNvGrpSpPr/>
            <p:nvPr/>
          </p:nvGrpSpPr>
          <p:grpSpPr>
            <a:xfrm>
              <a:off x="954250" y="1378172"/>
              <a:ext cx="4662643" cy="4101655"/>
              <a:chOff x="118819" y="532359"/>
              <a:chExt cx="6438900" cy="5664200"/>
            </a:xfrm>
          </p:grpSpPr>
          <p:cxnSp>
            <p:nvCxnSpPr>
              <p:cNvPr id="13" name="Straight Arrow Connector 12">
                <a:extLst>
                  <a:ext uri="{FF2B5EF4-FFF2-40B4-BE49-F238E27FC236}">
                    <a16:creationId xmlns:a16="http://schemas.microsoft.com/office/drawing/2014/main" id="{5D923235-461A-D15B-D225-D50CCF8B783E}"/>
                  </a:ext>
                </a:extLst>
              </p:cNvPr>
              <p:cNvCxnSpPr>
                <a:cxnSpLocks/>
              </p:cNvCxnSpPr>
              <p:nvPr/>
            </p:nvCxnSpPr>
            <p:spPr>
              <a:xfrm flipV="1">
                <a:off x="118819" y="532359"/>
                <a:ext cx="0" cy="5664200"/>
              </a:xfrm>
              <a:prstGeom prst="straightConnector1">
                <a:avLst/>
              </a:prstGeom>
              <a:ln w="57150" cap="rnd">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9EC8F88-F123-6253-018E-EE5DD6351FE5}"/>
                  </a:ext>
                </a:extLst>
              </p:cNvPr>
              <p:cNvCxnSpPr>
                <a:cxnSpLocks/>
              </p:cNvCxnSpPr>
              <p:nvPr/>
            </p:nvCxnSpPr>
            <p:spPr>
              <a:xfrm>
                <a:off x="118819" y="6196559"/>
                <a:ext cx="6438900" cy="0"/>
              </a:xfrm>
              <a:prstGeom prst="straightConnector1">
                <a:avLst/>
              </a:prstGeom>
              <a:ln w="57150" cap="rnd">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4CB9E220-5C88-6CA0-1A0D-AC25D4F22371}"/>
                </a:ext>
              </a:extLst>
            </p:cNvPr>
            <p:cNvSpPr txBox="1"/>
            <p:nvPr/>
          </p:nvSpPr>
          <p:spPr>
            <a:xfrm>
              <a:off x="895458" y="5553762"/>
              <a:ext cx="4203729" cy="642722"/>
            </a:xfrm>
            <a:prstGeom prst="rect">
              <a:avLst/>
            </a:prstGeom>
            <a:noFill/>
          </p:spPr>
          <p:txBody>
            <a:bodyPr wrap="square" lIns="90000" rtlCol="0">
              <a:noAutofit/>
            </a:bodyPr>
            <a:lstStyle/>
            <a:p>
              <a:pPr algn="ctr">
                <a:lnSpc>
                  <a:spcPts val="5000"/>
                </a:lnSpc>
              </a:pPr>
              <a:r>
                <a:rPr lang="en-US" sz="2800" dirty="0">
                  <a:ln>
                    <a:solidFill>
                      <a:schemeClr val="bg1">
                        <a:lumMod val="65000"/>
                      </a:schemeClr>
                    </a:solidFill>
                  </a:ln>
                  <a:solidFill>
                    <a:schemeClr val="bg1">
                      <a:lumMod val="65000"/>
                    </a:schemeClr>
                  </a:solidFill>
                  <a:latin typeface="Helvetica Light" panose="020B0403020202020204" pitchFamily="34" charset="0"/>
                </a:rPr>
                <a:t>Body Length (mm)</a:t>
              </a:r>
              <a:endParaRPr lang="en-US" sz="3600" dirty="0">
                <a:ln>
                  <a:solidFill>
                    <a:schemeClr val="bg1">
                      <a:lumMod val="65000"/>
                    </a:schemeClr>
                  </a:solidFill>
                </a:ln>
                <a:solidFill>
                  <a:schemeClr val="bg1">
                    <a:lumMod val="65000"/>
                  </a:schemeClr>
                </a:solidFill>
                <a:latin typeface="Helvetica Light" panose="020B0403020202020204" pitchFamily="34" charset="0"/>
              </a:endParaRPr>
            </a:p>
          </p:txBody>
        </p:sp>
        <p:sp>
          <p:nvSpPr>
            <p:cNvPr id="12" name="TextBox 11">
              <a:extLst>
                <a:ext uri="{FF2B5EF4-FFF2-40B4-BE49-F238E27FC236}">
                  <a16:creationId xmlns:a16="http://schemas.microsoft.com/office/drawing/2014/main" id="{F4D19D91-28DC-2D57-F950-C1FD57A62AAE}"/>
                </a:ext>
              </a:extLst>
            </p:cNvPr>
            <p:cNvSpPr txBox="1"/>
            <p:nvPr/>
          </p:nvSpPr>
          <p:spPr>
            <a:xfrm rot="16200000">
              <a:off x="-1667645" y="3245354"/>
              <a:ext cx="4203729" cy="703385"/>
            </a:xfrm>
            <a:prstGeom prst="rect">
              <a:avLst/>
            </a:prstGeom>
            <a:noFill/>
          </p:spPr>
          <p:txBody>
            <a:bodyPr wrap="square" lIns="90000" rtlCol="0">
              <a:noAutofit/>
            </a:bodyPr>
            <a:lstStyle/>
            <a:p>
              <a:pPr algn="ctr">
                <a:lnSpc>
                  <a:spcPts val="5000"/>
                </a:lnSpc>
              </a:pPr>
              <a:r>
                <a:rPr lang="en-US" sz="2800" dirty="0">
                  <a:ln>
                    <a:solidFill>
                      <a:schemeClr val="bg1">
                        <a:lumMod val="65000"/>
                      </a:schemeClr>
                    </a:solidFill>
                  </a:ln>
                  <a:solidFill>
                    <a:schemeClr val="bg1">
                      <a:lumMod val="65000"/>
                    </a:schemeClr>
                  </a:solidFill>
                  <a:latin typeface="Helvetica Light" panose="020B0403020202020204" pitchFamily="34" charset="0"/>
                </a:rPr>
                <a:t>Leg Length (mm)</a:t>
              </a:r>
              <a:endParaRPr lang="en-US" sz="3600" dirty="0">
                <a:ln>
                  <a:solidFill>
                    <a:schemeClr val="bg1">
                      <a:lumMod val="65000"/>
                    </a:schemeClr>
                  </a:solidFill>
                </a:ln>
                <a:solidFill>
                  <a:schemeClr val="bg1">
                    <a:lumMod val="65000"/>
                  </a:schemeClr>
                </a:solidFill>
                <a:latin typeface="Helvetica Light" panose="020B0403020202020204" pitchFamily="34" charset="0"/>
              </a:endParaRPr>
            </a:p>
          </p:txBody>
        </p:sp>
      </p:grpSp>
      <p:pic>
        <p:nvPicPr>
          <p:cNvPr id="15" name="Picture 14">
            <a:extLst>
              <a:ext uri="{FF2B5EF4-FFF2-40B4-BE49-F238E27FC236}">
                <a16:creationId xmlns:a16="http://schemas.microsoft.com/office/drawing/2014/main" id="{8C85EE74-0857-ED7B-DC99-1568C792E5DD}"/>
              </a:ext>
            </a:extLst>
          </p:cNvPr>
          <p:cNvPicPr>
            <a:picLocks noChangeAspect="1"/>
          </p:cNvPicPr>
          <p:nvPr/>
        </p:nvPicPr>
        <p:blipFill rotWithShape="1">
          <a:blip r:embed="rId3"/>
          <a:srcRect l="21423" t="13258" r="11136" b="24005"/>
          <a:stretch/>
        </p:blipFill>
        <p:spPr>
          <a:xfrm>
            <a:off x="1525676" y="1523389"/>
            <a:ext cx="4396743" cy="3811221"/>
          </a:xfrm>
          <a:prstGeom prst="rect">
            <a:avLst/>
          </a:prstGeom>
        </p:spPr>
      </p:pic>
      <p:sp>
        <p:nvSpPr>
          <p:cNvPr id="16" name="Oval 15">
            <a:extLst>
              <a:ext uri="{FF2B5EF4-FFF2-40B4-BE49-F238E27FC236}">
                <a16:creationId xmlns:a16="http://schemas.microsoft.com/office/drawing/2014/main" id="{3969AA12-06CA-C8AF-7432-27881152A8D3}"/>
              </a:ext>
            </a:extLst>
          </p:cNvPr>
          <p:cNvSpPr/>
          <p:nvPr/>
        </p:nvSpPr>
        <p:spPr>
          <a:xfrm>
            <a:off x="2599359" y="3098759"/>
            <a:ext cx="121024" cy="121024"/>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72035B83-C134-03A6-C684-C4B15D864543}"/>
              </a:ext>
            </a:extLst>
          </p:cNvPr>
          <p:cNvSpPr/>
          <p:nvPr/>
        </p:nvSpPr>
        <p:spPr>
          <a:xfrm>
            <a:off x="2681380" y="3177328"/>
            <a:ext cx="2018271" cy="823783"/>
          </a:xfrm>
          <a:custGeom>
            <a:avLst/>
            <a:gdLst>
              <a:gd name="connsiteX0" fmla="*/ 0 w 2018271"/>
              <a:gd name="connsiteY0" fmla="*/ 41189 h 823783"/>
              <a:gd name="connsiteX1" fmla="*/ 41190 w 2018271"/>
              <a:gd name="connsiteY1" fmla="*/ 24713 h 823783"/>
              <a:gd name="connsiteX2" fmla="*/ 90617 w 2018271"/>
              <a:gd name="connsiteY2" fmla="*/ 0 h 823783"/>
              <a:gd name="connsiteX3" fmla="*/ 90617 w 2018271"/>
              <a:gd name="connsiteY3" fmla="*/ 74140 h 823783"/>
              <a:gd name="connsiteX4" fmla="*/ 74141 w 2018271"/>
              <a:gd name="connsiteY4" fmla="*/ 107091 h 823783"/>
              <a:gd name="connsiteX5" fmla="*/ 65903 w 2018271"/>
              <a:gd name="connsiteY5" fmla="*/ 131805 h 823783"/>
              <a:gd name="connsiteX6" fmla="*/ 123568 w 2018271"/>
              <a:gd name="connsiteY6" fmla="*/ 107091 h 823783"/>
              <a:gd name="connsiteX7" fmla="*/ 222422 w 2018271"/>
              <a:gd name="connsiteY7" fmla="*/ 57664 h 823783"/>
              <a:gd name="connsiteX8" fmla="*/ 255373 w 2018271"/>
              <a:gd name="connsiteY8" fmla="*/ 32951 h 823783"/>
              <a:gd name="connsiteX9" fmla="*/ 288325 w 2018271"/>
              <a:gd name="connsiteY9" fmla="*/ 16475 h 823783"/>
              <a:gd name="connsiteX10" fmla="*/ 313038 w 2018271"/>
              <a:gd name="connsiteY10" fmla="*/ 0 h 823783"/>
              <a:gd name="connsiteX11" fmla="*/ 296563 w 2018271"/>
              <a:gd name="connsiteY11" fmla="*/ 49427 h 823783"/>
              <a:gd name="connsiteX12" fmla="*/ 255373 w 2018271"/>
              <a:gd name="connsiteY12" fmla="*/ 156519 h 823783"/>
              <a:gd name="connsiteX13" fmla="*/ 238898 w 2018271"/>
              <a:gd name="connsiteY13" fmla="*/ 181232 h 823783"/>
              <a:gd name="connsiteX14" fmla="*/ 205946 w 2018271"/>
              <a:gd name="connsiteY14" fmla="*/ 255373 h 823783"/>
              <a:gd name="connsiteX15" fmla="*/ 197709 w 2018271"/>
              <a:gd name="connsiteY15" fmla="*/ 280086 h 823783"/>
              <a:gd name="connsiteX16" fmla="*/ 230660 w 2018271"/>
              <a:gd name="connsiteY16" fmla="*/ 255373 h 823783"/>
              <a:gd name="connsiteX17" fmla="*/ 263611 w 2018271"/>
              <a:gd name="connsiteY17" fmla="*/ 238897 h 823783"/>
              <a:gd name="connsiteX18" fmla="*/ 321276 w 2018271"/>
              <a:gd name="connsiteY18" fmla="*/ 197708 h 823783"/>
              <a:gd name="connsiteX19" fmla="*/ 354227 w 2018271"/>
              <a:gd name="connsiteY19" fmla="*/ 181232 h 823783"/>
              <a:gd name="connsiteX20" fmla="*/ 403654 w 2018271"/>
              <a:gd name="connsiteY20" fmla="*/ 156519 h 823783"/>
              <a:gd name="connsiteX21" fmla="*/ 370703 w 2018271"/>
              <a:gd name="connsiteY21" fmla="*/ 222421 h 823783"/>
              <a:gd name="connsiteX22" fmla="*/ 362465 w 2018271"/>
              <a:gd name="connsiteY22" fmla="*/ 247135 h 823783"/>
              <a:gd name="connsiteX23" fmla="*/ 345990 w 2018271"/>
              <a:gd name="connsiteY23" fmla="*/ 271848 h 823783"/>
              <a:gd name="connsiteX24" fmla="*/ 329514 w 2018271"/>
              <a:gd name="connsiteY24" fmla="*/ 321275 h 823783"/>
              <a:gd name="connsiteX25" fmla="*/ 296563 w 2018271"/>
              <a:gd name="connsiteY25" fmla="*/ 403654 h 823783"/>
              <a:gd name="connsiteX26" fmla="*/ 263611 w 2018271"/>
              <a:gd name="connsiteY26" fmla="*/ 469556 h 823783"/>
              <a:gd name="connsiteX27" fmla="*/ 238898 w 2018271"/>
              <a:gd name="connsiteY27" fmla="*/ 543697 h 823783"/>
              <a:gd name="connsiteX28" fmla="*/ 230660 w 2018271"/>
              <a:gd name="connsiteY28" fmla="*/ 584886 h 823783"/>
              <a:gd name="connsiteX29" fmla="*/ 288325 w 2018271"/>
              <a:gd name="connsiteY29" fmla="*/ 543697 h 823783"/>
              <a:gd name="connsiteX30" fmla="*/ 354227 w 2018271"/>
              <a:gd name="connsiteY30" fmla="*/ 494270 h 823783"/>
              <a:gd name="connsiteX31" fmla="*/ 387179 w 2018271"/>
              <a:gd name="connsiteY31" fmla="*/ 469556 h 823783"/>
              <a:gd name="connsiteX32" fmla="*/ 420130 w 2018271"/>
              <a:gd name="connsiteY32" fmla="*/ 436605 h 823783"/>
              <a:gd name="connsiteX33" fmla="*/ 453082 w 2018271"/>
              <a:gd name="connsiteY33" fmla="*/ 420129 h 823783"/>
              <a:gd name="connsiteX34" fmla="*/ 486033 w 2018271"/>
              <a:gd name="connsiteY34" fmla="*/ 387178 h 823783"/>
              <a:gd name="connsiteX35" fmla="*/ 535460 w 2018271"/>
              <a:gd name="connsiteY35" fmla="*/ 362464 h 823783"/>
              <a:gd name="connsiteX36" fmla="*/ 527222 w 2018271"/>
              <a:gd name="connsiteY36" fmla="*/ 593124 h 823783"/>
              <a:gd name="connsiteX37" fmla="*/ 535460 w 2018271"/>
              <a:gd name="connsiteY37" fmla="*/ 741405 h 823783"/>
              <a:gd name="connsiteX38" fmla="*/ 560173 w 2018271"/>
              <a:gd name="connsiteY38" fmla="*/ 708454 h 823783"/>
              <a:gd name="connsiteX39" fmla="*/ 593125 w 2018271"/>
              <a:gd name="connsiteY39" fmla="*/ 675502 h 823783"/>
              <a:gd name="connsiteX40" fmla="*/ 617838 w 2018271"/>
              <a:gd name="connsiteY40" fmla="*/ 634313 h 823783"/>
              <a:gd name="connsiteX41" fmla="*/ 650790 w 2018271"/>
              <a:gd name="connsiteY41" fmla="*/ 601362 h 823783"/>
              <a:gd name="connsiteX42" fmla="*/ 675503 w 2018271"/>
              <a:gd name="connsiteY42" fmla="*/ 560173 h 823783"/>
              <a:gd name="connsiteX43" fmla="*/ 708454 w 2018271"/>
              <a:gd name="connsiteY43" fmla="*/ 527221 h 823783"/>
              <a:gd name="connsiteX44" fmla="*/ 757882 w 2018271"/>
              <a:gd name="connsiteY44" fmla="*/ 477794 h 823783"/>
              <a:gd name="connsiteX45" fmla="*/ 782595 w 2018271"/>
              <a:gd name="connsiteY45" fmla="*/ 494270 h 823783"/>
              <a:gd name="connsiteX46" fmla="*/ 790833 w 2018271"/>
              <a:gd name="connsiteY46" fmla="*/ 626075 h 823783"/>
              <a:gd name="connsiteX47" fmla="*/ 799071 w 2018271"/>
              <a:gd name="connsiteY47" fmla="*/ 724929 h 823783"/>
              <a:gd name="connsiteX48" fmla="*/ 856736 w 2018271"/>
              <a:gd name="connsiteY48" fmla="*/ 650789 h 823783"/>
              <a:gd name="connsiteX49" fmla="*/ 881449 w 2018271"/>
              <a:gd name="connsiteY49" fmla="*/ 609600 h 823783"/>
              <a:gd name="connsiteX50" fmla="*/ 930876 w 2018271"/>
              <a:gd name="connsiteY50" fmla="*/ 543697 h 823783"/>
              <a:gd name="connsiteX51" fmla="*/ 955590 w 2018271"/>
              <a:gd name="connsiteY51" fmla="*/ 510746 h 823783"/>
              <a:gd name="connsiteX52" fmla="*/ 963827 w 2018271"/>
              <a:gd name="connsiteY52" fmla="*/ 486032 h 823783"/>
              <a:gd name="connsiteX53" fmla="*/ 980303 w 2018271"/>
              <a:gd name="connsiteY53" fmla="*/ 510746 h 823783"/>
              <a:gd name="connsiteX54" fmla="*/ 988541 w 2018271"/>
              <a:gd name="connsiteY54" fmla="*/ 741405 h 823783"/>
              <a:gd name="connsiteX55" fmla="*/ 1046206 w 2018271"/>
              <a:gd name="connsiteY55" fmla="*/ 667264 h 823783"/>
              <a:gd name="connsiteX56" fmla="*/ 1062682 w 2018271"/>
              <a:gd name="connsiteY56" fmla="*/ 634313 h 823783"/>
              <a:gd name="connsiteX57" fmla="*/ 1095633 w 2018271"/>
              <a:gd name="connsiteY57" fmla="*/ 584886 h 823783"/>
              <a:gd name="connsiteX58" fmla="*/ 1112109 w 2018271"/>
              <a:gd name="connsiteY58" fmla="*/ 659027 h 823783"/>
              <a:gd name="connsiteX59" fmla="*/ 1128584 w 2018271"/>
              <a:gd name="connsiteY59" fmla="*/ 766119 h 823783"/>
              <a:gd name="connsiteX60" fmla="*/ 1145060 w 2018271"/>
              <a:gd name="connsiteY60" fmla="*/ 823783 h 823783"/>
              <a:gd name="connsiteX61" fmla="*/ 1178011 w 2018271"/>
              <a:gd name="connsiteY61" fmla="*/ 807308 h 823783"/>
              <a:gd name="connsiteX62" fmla="*/ 1235676 w 2018271"/>
              <a:gd name="connsiteY62" fmla="*/ 733167 h 823783"/>
              <a:gd name="connsiteX63" fmla="*/ 1260390 w 2018271"/>
              <a:gd name="connsiteY63" fmla="*/ 708454 h 823783"/>
              <a:gd name="connsiteX64" fmla="*/ 1276865 w 2018271"/>
              <a:gd name="connsiteY64" fmla="*/ 675502 h 823783"/>
              <a:gd name="connsiteX65" fmla="*/ 1293341 w 2018271"/>
              <a:gd name="connsiteY65" fmla="*/ 617837 h 823783"/>
              <a:gd name="connsiteX66" fmla="*/ 1309817 w 2018271"/>
              <a:gd name="connsiteY66" fmla="*/ 584886 h 823783"/>
              <a:gd name="connsiteX67" fmla="*/ 1334530 w 2018271"/>
              <a:gd name="connsiteY67" fmla="*/ 650789 h 823783"/>
              <a:gd name="connsiteX68" fmla="*/ 1342768 w 2018271"/>
              <a:gd name="connsiteY68" fmla="*/ 683740 h 823783"/>
              <a:gd name="connsiteX69" fmla="*/ 1383957 w 2018271"/>
              <a:gd name="connsiteY69" fmla="*/ 601362 h 823783"/>
              <a:gd name="connsiteX70" fmla="*/ 1400433 w 2018271"/>
              <a:gd name="connsiteY70" fmla="*/ 469556 h 823783"/>
              <a:gd name="connsiteX71" fmla="*/ 1408671 w 2018271"/>
              <a:gd name="connsiteY71" fmla="*/ 510746 h 823783"/>
              <a:gd name="connsiteX72" fmla="*/ 1425146 w 2018271"/>
              <a:gd name="connsiteY72" fmla="*/ 543697 h 823783"/>
              <a:gd name="connsiteX73" fmla="*/ 1433384 w 2018271"/>
              <a:gd name="connsiteY73" fmla="*/ 568410 h 823783"/>
              <a:gd name="connsiteX74" fmla="*/ 1441622 w 2018271"/>
              <a:gd name="connsiteY74" fmla="*/ 543697 h 823783"/>
              <a:gd name="connsiteX75" fmla="*/ 1458098 w 2018271"/>
              <a:gd name="connsiteY75" fmla="*/ 444843 h 823783"/>
              <a:gd name="connsiteX76" fmla="*/ 1474573 w 2018271"/>
              <a:gd name="connsiteY76" fmla="*/ 477794 h 823783"/>
              <a:gd name="connsiteX77" fmla="*/ 1491049 w 2018271"/>
              <a:gd name="connsiteY77" fmla="*/ 502508 h 823783"/>
              <a:gd name="connsiteX78" fmla="*/ 1499287 w 2018271"/>
              <a:gd name="connsiteY78" fmla="*/ 527221 h 823783"/>
              <a:gd name="connsiteX79" fmla="*/ 1515763 w 2018271"/>
              <a:gd name="connsiteY79" fmla="*/ 494270 h 823783"/>
              <a:gd name="connsiteX80" fmla="*/ 1532238 w 2018271"/>
              <a:gd name="connsiteY80" fmla="*/ 436605 h 823783"/>
              <a:gd name="connsiteX81" fmla="*/ 1548714 w 2018271"/>
              <a:gd name="connsiteY81" fmla="*/ 461319 h 823783"/>
              <a:gd name="connsiteX82" fmla="*/ 1573427 w 2018271"/>
              <a:gd name="connsiteY82" fmla="*/ 444843 h 823783"/>
              <a:gd name="connsiteX83" fmla="*/ 1589903 w 2018271"/>
              <a:gd name="connsiteY83" fmla="*/ 387178 h 823783"/>
              <a:gd name="connsiteX84" fmla="*/ 1606379 w 2018271"/>
              <a:gd name="connsiteY84" fmla="*/ 411891 h 823783"/>
              <a:gd name="connsiteX85" fmla="*/ 1639330 w 2018271"/>
              <a:gd name="connsiteY85" fmla="*/ 345989 h 823783"/>
              <a:gd name="connsiteX86" fmla="*/ 1655806 w 2018271"/>
              <a:gd name="connsiteY86" fmla="*/ 378940 h 823783"/>
              <a:gd name="connsiteX87" fmla="*/ 1672282 w 2018271"/>
              <a:gd name="connsiteY87" fmla="*/ 403654 h 823783"/>
              <a:gd name="connsiteX88" fmla="*/ 1680519 w 2018271"/>
              <a:gd name="connsiteY88" fmla="*/ 378940 h 823783"/>
              <a:gd name="connsiteX89" fmla="*/ 1688757 w 2018271"/>
              <a:gd name="connsiteY89" fmla="*/ 345989 h 823783"/>
              <a:gd name="connsiteX90" fmla="*/ 1721709 w 2018271"/>
              <a:gd name="connsiteY90" fmla="*/ 378940 h 823783"/>
              <a:gd name="connsiteX91" fmla="*/ 1754660 w 2018271"/>
              <a:gd name="connsiteY91" fmla="*/ 337751 h 823783"/>
              <a:gd name="connsiteX92" fmla="*/ 1779373 w 2018271"/>
              <a:gd name="connsiteY92" fmla="*/ 354227 h 823783"/>
              <a:gd name="connsiteX93" fmla="*/ 1795849 w 2018271"/>
              <a:gd name="connsiteY93" fmla="*/ 378940 h 823783"/>
              <a:gd name="connsiteX94" fmla="*/ 1820563 w 2018271"/>
              <a:gd name="connsiteY94" fmla="*/ 296562 h 823783"/>
              <a:gd name="connsiteX95" fmla="*/ 1828800 w 2018271"/>
              <a:gd name="connsiteY95" fmla="*/ 321275 h 823783"/>
              <a:gd name="connsiteX96" fmla="*/ 1861752 w 2018271"/>
              <a:gd name="connsiteY96" fmla="*/ 378940 h 823783"/>
              <a:gd name="connsiteX97" fmla="*/ 1869990 w 2018271"/>
              <a:gd name="connsiteY97" fmla="*/ 345989 h 823783"/>
              <a:gd name="connsiteX98" fmla="*/ 1878227 w 2018271"/>
              <a:gd name="connsiteY98" fmla="*/ 304800 h 823783"/>
              <a:gd name="connsiteX99" fmla="*/ 1894703 w 2018271"/>
              <a:gd name="connsiteY99" fmla="*/ 280086 h 823783"/>
              <a:gd name="connsiteX100" fmla="*/ 1902941 w 2018271"/>
              <a:gd name="connsiteY100" fmla="*/ 255373 h 823783"/>
              <a:gd name="connsiteX101" fmla="*/ 1919417 w 2018271"/>
              <a:gd name="connsiteY101" fmla="*/ 255373 h 823783"/>
              <a:gd name="connsiteX102" fmla="*/ 1944130 w 2018271"/>
              <a:gd name="connsiteY102" fmla="*/ 247135 h 823783"/>
              <a:gd name="connsiteX103" fmla="*/ 1985319 w 2018271"/>
              <a:gd name="connsiteY103" fmla="*/ 214183 h 823783"/>
              <a:gd name="connsiteX104" fmla="*/ 2018271 w 2018271"/>
              <a:gd name="connsiteY104" fmla="*/ 189470 h 823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2018271" h="823783">
                <a:moveTo>
                  <a:pt x="0" y="41189"/>
                </a:moveTo>
                <a:cubicBezTo>
                  <a:pt x="13730" y="35697"/>
                  <a:pt x="27964" y="31326"/>
                  <a:pt x="41190" y="24713"/>
                </a:cubicBezTo>
                <a:cubicBezTo>
                  <a:pt x="105061" y="-7223"/>
                  <a:pt x="28503" y="20702"/>
                  <a:pt x="90617" y="0"/>
                </a:cubicBezTo>
                <a:cubicBezTo>
                  <a:pt x="98572" y="39778"/>
                  <a:pt x="104273" y="37724"/>
                  <a:pt x="90617" y="74140"/>
                </a:cubicBezTo>
                <a:cubicBezTo>
                  <a:pt x="86305" y="85638"/>
                  <a:pt x="78978" y="95804"/>
                  <a:pt x="74141" y="107091"/>
                </a:cubicBezTo>
                <a:cubicBezTo>
                  <a:pt x="70720" y="115072"/>
                  <a:pt x="57219" y="131805"/>
                  <a:pt x="65903" y="131805"/>
                </a:cubicBezTo>
                <a:cubicBezTo>
                  <a:pt x="86816" y="131805"/>
                  <a:pt x="104669" y="116043"/>
                  <a:pt x="123568" y="107091"/>
                </a:cubicBezTo>
                <a:cubicBezTo>
                  <a:pt x="156862" y="91320"/>
                  <a:pt x="192949" y="79768"/>
                  <a:pt x="222422" y="57664"/>
                </a:cubicBezTo>
                <a:cubicBezTo>
                  <a:pt x="233406" y="49426"/>
                  <a:pt x="243730" y="40228"/>
                  <a:pt x="255373" y="32951"/>
                </a:cubicBezTo>
                <a:cubicBezTo>
                  <a:pt x="265787" y="26442"/>
                  <a:pt x="277663" y="22568"/>
                  <a:pt x="288325" y="16475"/>
                </a:cubicBezTo>
                <a:cubicBezTo>
                  <a:pt x="296921" y="11563"/>
                  <a:pt x="304800" y="5492"/>
                  <a:pt x="313038" y="0"/>
                </a:cubicBezTo>
                <a:lnTo>
                  <a:pt x="296563" y="49427"/>
                </a:lnTo>
                <a:cubicBezTo>
                  <a:pt x="286055" y="80952"/>
                  <a:pt x="267427" y="138437"/>
                  <a:pt x="255373" y="156519"/>
                </a:cubicBezTo>
                <a:cubicBezTo>
                  <a:pt x="249881" y="164757"/>
                  <a:pt x="242919" y="172185"/>
                  <a:pt x="238898" y="181232"/>
                </a:cubicBezTo>
                <a:cubicBezTo>
                  <a:pt x="199686" y="269459"/>
                  <a:pt x="243232" y="199444"/>
                  <a:pt x="205946" y="255373"/>
                </a:cubicBezTo>
                <a:cubicBezTo>
                  <a:pt x="203200" y="263611"/>
                  <a:pt x="189026" y="280086"/>
                  <a:pt x="197709" y="280086"/>
                </a:cubicBezTo>
                <a:cubicBezTo>
                  <a:pt x="211439" y="280086"/>
                  <a:pt x="219017" y="262650"/>
                  <a:pt x="230660" y="255373"/>
                </a:cubicBezTo>
                <a:cubicBezTo>
                  <a:pt x="241074" y="248864"/>
                  <a:pt x="252949" y="244990"/>
                  <a:pt x="263611" y="238897"/>
                </a:cubicBezTo>
                <a:cubicBezTo>
                  <a:pt x="304278" y="215659"/>
                  <a:pt x="274124" y="227178"/>
                  <a:pt x="321276" y="197708"/>
                </a:cubicBezTo>
                <a:cubicBezTo>
                  <a:pt x="331690" y="191199"/>
                  <a:pt x="343565" y="187325"/>
                  <a:pt x="354227" y="181232"/>
                </a:cubicBezTo>
                <a:cubicBezTo>
                  <a:pt x="398938" y="155682"/>
                  <a:pt x="358347" y="171620"/>
                  <a:pt x="403654" y="156519"/>
                </a:cubicBezTo>
                <a:cubicBezTo>
                  <a:pt x="385080" y="212245"/>
                  <a:pt x="409609" y="144609"/>
                  <a:pt x="370703" y="222421"/>
                </a:cubicBezTo>
                <a:cubicBezTo>
                  <a:pt x="366820" y="230188"/>
                  <a:pt x="366348" y="239368"/>
                  <a:pt x="362465" y="247135"/>
                </a:cubicBezTo>
                <a:cubicBezTo>
                  <a:pt x="358037" y="255990"/>
                  <a:pt x="350011" y="262801"/>
                  <a:pt x="345990" y="271848"/>
                </a:cubicBezTo>
                <a:cubicBezTo>
                  <a:pt x="338937" y="287718"/>
                  <a:pt x="335964" y="305150"/>
                  <a:pt x="329514" y="321275"/>
                </a:cubicBezTo>
                <a:cubicBezTo>
                  <a:pt x="318530" y="348735"/>
                  <a:pt x="309790" y="377202"/>
                  <a:pt x="296563" y="403654"/>
                </a:cubicBezTo>
                <a:lnTo>
                  <a:pt x="263611" y="469556"/>
                </a:lnTo>
                <a:cubicBezTo>
                  <a:pt x="240002" y="587599"/>
                  <a:pt x="273003" y="441381"/>
                  <a:pt x="238898" y="543697"/>
                </a:cubicBezTo>
                <a:cubicBezTo>
                  <a:pt x="234470" y="556980"/>
                  <a:pt x="220759" y="574985"/>
                  <a:pt x="230660" y="584886"/>
                </a:cubicBezTo>
                <a:cubicBezTo>
                  <a:pt x="241769" y="595995"/>
                  <a:pt x="285534" y="545981"/>
                  <a:pt x="288325" y="543697"/>
                </a:cubicBezTo>
                <a:cubicBezTo>
                  <a:pt x="309577" y="526309"/>
                  <a:pt x="332260" y="510746"/>
                  <a:pt x="354227" y="494270"/>
                </a:cubicBezTo>
                <a:cubicBezTo>
                  <a:pt x="365211" y="486032"/>
                  <a:pt x="377470" y="479265"/>
                  <a:pt x="387179" y="469556"/>
                </a:cubicBezTo>
                <a:cubicBezTo>
                  <a:pt x="398163" y="458572"/>
                  <a:pt x="407703" y="445925"/>
                  <a:pt x="420130" y="436605"/>
                </a:cubicBezTo>
                <a:cubicBezTo>
                  <a:pt x="429954" y="429237"/>
                  <a:pt x="443258" y="427497"/>
                  <a:pt x="453082" y="420129"/>
                </a:cubicBezTo>
                <a:cubicBezTo>
                  <a:pt x="465509" y="410809"/>
                  <a:pt x="474239" y="397287"/>
                  <a:pt x="486033" y="387178"/>
                </a:cubicBezTo>
                <a:cubicBezTo>
                  <a:pt x="506358" y="369756"/>
                  <a:pt x="511539" y="370438"/>
                  <a:pt x="535460" y="362464"/>
                </a:cubicBezTo>
                <a:cubicBezTo>
                  <a:pt x="532714" y="439351"/>
                  <a:pt x="527222" y="516188"/>
                  <a:pt x="527222" y="593124"/>
                </a:cubicBezTo>
                <a:cubicBezTo>
                  <a:pt x="527222" y="642627"/>
                  <a:pt x="521861" y="693806"/>
                  <a:pt x="535460" y="741405"/>
                </a:cubicBezTo>
                <a:cubicBezTo>
                  <a:pt x="539232" y="754606"/>
                  <a:pt x="551132" y="718787"/>
                  <a:pt x="560173" y="708454"/>
                </a:cubicBezTo>
                <a:cubicBezTo>
                  <a:pt x="570402" y="696764"/>
                  <a:pt x="583588" y="687764"/>
                  <a:pt x="593125" y="675502"/>
                </a:cubicBezTo>
                <a:cubicBezTo>
                  <a:pt x="602955" y="662863"/>
                  <a:pt x="608008" y="646952"/>
                  <a:pt x="617838" y="634313"/>
                </a:cubicBezTo>
                <a:cubicBezTo>
                  <a:pt x="627375" y="622052"/>
                  <a:pt x="641253" y="613623"/>
                  <a:pt x="650790" y="601362"/>
                </a:cubicBezTo>
                <a:cubicBezTo>
                  <a:pt x="660620" y="588723"/>
                  <a:pt x="665673" y="572812"/>
                  <a:pt x="675503" y="560173"/>
                </a:cubicBezTo>
                <a:cubicBezTo>
                  <a:pt x="685040" y="547912"/>
                  <a:pt x="698225" y="538911"/>
                  <a:pt x="708454" y="527221"/>
                </a:cubicBezTo>
                <a:cubicBezTo>
                  <a:pt x="751368" y="478177"/>
                  <a:pt x="712904" y="507779"/>
                  <a:pt x="757882" y="477794"/>
                </a:cubicBezTo>
                <a:cubicBezTo>
                  <a:pt x="765589" y="454671"/>
                  <a:pt x="771759" y="418421"/>
                  <a:pt x="782595" y="494270"/>
                </a:cubicBezTo>
                <a:cubicBezTo>
                  <a:pt x="788821" y="537848"/>
                  <a:pt x="787697" y="582166"/>
                  <a:pt x="790833" y="626075"/>
                </a:cubicBezTo>
                <a:cubicBezTo>
                  <a:pt x="793189" y="659057"/>
                  <a:pt x="796325" y="691978"/>
                  <a:pt x="799071" y="724929"/>
                </a:cubicBezTo>
                <a:cubicBezTo>
                  <a:pt x="818293" y="700216"/>
                  <a:pt x="840628" y="677636"/>
                  <a:pt x="856736" y="650789"/>
                </a:cubicBezTo>
                <a:cubicBezTo>
                  <a:pt x="864974" y="637059"/>
                  <a:pt x="872335" y="622764"/>
                  <a:pt x="881449" y="609600"/>
                </a:cubicBezTo>
                <a:cubicBezTo>
                  <a:pt x="897079" y="587023"/>
                  <a:pt x="914400" y="565665"/>
                  <a:pt x="930876" y="543697"/>
                </a:cubicBezTo>
                <a:lnTo>
                  <a:pt x="955590" y="510746"/>
                </a:lnTo>
                <a:cubicBezTo>
                  <a:pt x="958336" y="502508"/>
                  <a:pt x="955143" y="486032"/>
                  <a:pt x="963827" y="486032"/>
                </a:cubicBezTo>
                <a:cubicBezTo>
                  <a:pt x="973728" y="486032"/>
                  <a:pt x="979349" y="500891"/>
                  <a:pt x="980303" y="510746"/>
                </a:cubicBezTo>
                <a:cubicBezTo>
                  <a:pt x="987714" y="587324"/>
                  <a:pt x="985795" y="664519"/>
                  <a:pt x="988541" y="741405"/>
                </a:cubicBezTo>
                <a:cubicBezTo>
                  <a:pt x="1007763" y="716691"/>
                  <a:pt x="1032204" y="695267"/>
                  <a:pt x="1046206" y="667264"/>
                </a:cubicBezTo>
                <a:cubicBezTo>
                  <a:pt x="1051698" y="656280"/>
                  <a:pt x="1056364" y="644843"/>
                  <a:pt x="1062682" y="634313"/>
                </a:cubicBezTo>
                <a:cubicBezTo>
                  <a:pt x="1072870" y="617334"/>
                  <a:pt x="1095633" y="584886"/>
                  <a:pt x="1095633" y="584886"/>
                </a:cubicBezTo>
                <a:cubicBezTo>
                  <a:pt x="1103039" y="614507"/>
                  <a:pt x="1106880" y="627653"/>
                  <a:pt x="1112109" y="659027"/>
                </a:cubicBezTo>
                <a:cubicBezTo>
                  <a:pt x="1120024" y="706520"/>
                  <a:pt x="1119463" y="720513"/>
                  <a:pt x="1128584" y="766119"/>
                </a:cubicBezTo>
                <a:cubicBezTo>
                  <a:pt x="1133756" y="791978"/>
                  <a:pt x="1137208" y="800229"/>
                  <a:pt x="1145060" y="823783"/>
                </a:cubicBezTo>
                <a:cubicBezTo>
                  <a:pt x="1156044" y="818291"/>
                  <a:pt x="1169328" y="815991"/>
                  <a:pt x="1178011" y="807308"/>
                </a:cubicBezTo>
                <a:cubicBezTo>
                  <a:pt x="1200150" y="785169"/>
                  <a:pt x="1213537" y="755305"/>
                  <a:pt x="1235676" y="733167"/>
                </a:cubicBezTo>
                <a:lnTo>
                  <a:pt x="1260390" y="708454"/>
                </a:lnTo>
                <a:cubicBezTo>
                  <a:pt x="1265882" y="697470"/>
                  <a:pt x="1272553" y="687000"/>
                  <a:pt x="1276865" y="675502"/>
                </a:cubicBezTo>
                <a:cubicBezTo>
                  <a:pt x="1297757" y="619788"/>
                  <a:pt x="1273432" y="664289"/>
                  <a:pt x="1293341" y="617837"/>
                </a:cubicBezTo>
                <a:cubicBezTo>
                  <a:pt x="1298178" y="606550"/>
                  <a:pt x="1304325" y="595870"/>
                  <a:pt x="1309817" y="584886"/>
                </a:cubicBezTo>
                <a:cubicBezTo>
                  <a:pt x="1318521" y="606647"/>
                  <a:pt x="1328073" y="628190"/>
                  <a:pt x="1334530" y="650789"/>
                </a:cubicBezTo>
                <a:cubicBezTo>
                  <a:pt x="1337640" y="661675"/>
                  <a:pt x="1340022" y="672756"/>
                  <a:pt x="1342768" y="683740"/>
                </a:cubicBezTo>
                <a:cubicBezTo>
                  <a:pt x="1356498" y="656281"/>
                  <a:pt x="1380567" y="631875"/>
                  <a:pt x="1383957" y="601362"/>
                </a:cubicBezTo>
                <a:cubicBezTo>
                  <a:pt x="1394339" y="507923"/>
                  <a:pt x="1388678" y="551837"/>
                  <a:pt x="1400433" y="469556"/>
                </a:cubicBezTo>
                <a:cubicBezTo>
                  <a:pt x="1403179" y="483286"/>
                  <a:pt x="1404243" y="497463"/>
                  <a:pt x="1408671" y="510746"/>
                </a:cubicBezTo>
                <a:cubicBezTo>
                  <a:pt x="1412554" y="522396"/>
                  <a:pt x="1420309" y="532410"/>
                  <a:pt x="1425146" y="543697"/>
                </a:cubicBezTo>
                <a:cubicBezTo>
                  <a:pt x="1428567" y="551678"/>
                  <a:pt x="1430638" y="560172"/>
                  <a:pt x="1433384" y="568410"/>
                </a:cubicBezTo>
                <a:cubicBezTo>
                  <a:pt x="1436130" y="560172"/>
                  <a:pt x="1439919" y="552212"/>
                  <a:pt x="1441622" y="543697"/>
                </a:cubicBezTo>
                <a:cubicBezTo>
                  <a:pt x="1448174" y="510940"/>
                  <a:pt x="1458098" y="444843"/>
                  <a:pt x="1458098" y="444843"/>
                </a:cubicBezTo>
                <a:cubicBezTo>
                  <a:pt x="1463590" y="455827"/>
                  <a:pt x="1468480" y="467132"/>
                  <a:pt x="1474573" y="477794"/>
                </a:cubicBezTo>
                <a:cubicBezTo>
                  <a:pt x="1479485" y="486390"/>
                  <a:pt x="1486621" y="493652"/>
                  <a:pt x="1491049" y="502508"/>
                </a:cubicBezTo>
                <a:cubicBezTo>
                  <a:pt x="1494932" y="510275"/>
                  <a:pt x="1496541" y="518983"/>
                  <a:pt x="1499287" y="527221"/>
                </a:cubicBezTo>
                <a:cubicBezTo>
                  <a:pt x="1504779" y="516237"/>
                  <a:pt x="1510926" y="505557"/>
                  <a:pt x="1515763" y="494270"/>
                </a:cubicBezTo>
                <a:cubicBezTo>
                  <a:pt x="1522850" y="477732"/>
                  <a:pt x="1528060" y="453316"/>
                  <a:pt x="1532238" y="436605"/>
                </a:cubicBezTo>
                <a:cubicBezTo>
                  <a:pt x="1537730" y="444843"/>
                  <a:pt x="1539005" y="459377"/>
                  <a:pt x="1548714" y="461319"/>
                </a:cubicBezTo>
                <a:cubicBezTo>
                  <a:pt x="1558422" y="463261"/>
                  <a:pt x="1567242" y="452574"/>
                  <a:pt x="1573427" y="444843"/>
                </a:cubicBezTo>
                <a:cubicBezTo>
                  <a:pt x="1577724" y="439471"/>
                  <a:pt x="1589365" y="389331"/>
                  <a:pt x="1589903" y="387178"/>
                </a:cubicBezTo>
                <a:cubicBezTo>
                  <a:pt x="1595395" y="395416"/>
                  <a:pt x="1596671" y="413833"/>
                  <a:pt x="1606379" y="411891"/>
                </a:cubicBezTo>
                <a:cubicBezTo>
                  <a:pt x="1628488" y="407469"/>
                  <a:pt x="1635511" y="361265"/>
                  <a:pt x="1639330" y="345989"/>
                </a:cubicBezTo>
                <a:cubicBezTo>
                  <a:pt x="1644822" y="356973"/>
                  <a:pt x="1649713" y="368278"/>
                  <a:pt x="1655806" y="378940"/>
                </a:cubicBezTo>
                <a:cubicBezTo>
                  <a:pt x="1660718" y="387536"/>
                  <a:pt x="1662381" y="403654"/>
                  <a:pt x="1672282" y="403654"/>
                </a:cubicBezTo>
                <a:cubicBezTo>
                  <a:pt x="1680966" y="403654"/>
                  <a:pt x="1678134" y="387289"/>
                  <a:pt x="1680519" y="378940"/>
                </a:cubicBezTo>
                <a:cubicBezTo>
                  <a:pt x="1683629" y="368054"/>
                  <a:pt x="1686011" y="356973"/>
                  <a:pt x="1688757" y="345989"/>
                </a:cubicBezTo>
                <a:cubicBezTo>
                  <a:pt x="1699741" y="356973"/>
                  <a:pt x="1706773" y="374673"/>
                  <a:pt x="1721709" y="378940"/>
                </a:cubicBezTo>
                <a:cubicBezTo>
                  <a:pt x="1744389" y="385420"/>
                  <a:pt x="1751411" y="347499"/>
                  <a:pt x="1754660" y="337751"/>
                </a:cubicBezTo>
                <a:cubicBezTo>
                  <a:pt x="1762898" y="343243"/>
                  <a:pt x="1772372" y="347226"/>
                  <a:pt x="1779373" y="354227"/>
                </a:cubicBezTo>
                <a:cubicBezTo>
                  <a:pt x="1786374" y="361228"/>
                  <a:pt x="1787929" y="384880"/>
                  <a:pt x="1795849" y="378940"/>
                </a:cubicBezTo>
                <a:cubicBezTo>
                  <a:pt x="1802020" y="374312"/>
                  <a:pt x="1817165" y="310154"/>
                  <a:pt x="1820563" y="296562"/>
                </a:cubicBezTo>
                <a:cubicBezTo>
                  <a:pt x="1823309" y="304800"/>
                  <a:pt x="1825380" y="313294"/>
                  <a:pt x="1828800" y="321275"/>
                </a:cubicBezTo>
                <a:cubicBezTo>
                  <a:pt x="1841342" y="350540"/>
                  <a:pt x="1845205" y="354121"/>
                  <a:pt x="1861752" y="378940"/>
                </a:cubicBezTo>
                <a:cubicBezTo>
                  <a:pt x="1864498" y="367956"/>
                  <a:pt x="1867534" y="357041"/>
                  <a:pt x="1869990" y="345989"/>
                </a:cubicBezTo>
                <a:cubicBezTo>
                  <a:pt x="1873027" y="332321"/>
                  <a:pt x="1873311" y="317910"/>
                  <a:pt x="1878227" y="304800"/>
                </a:cubicBezTo>
                <a:cubicBezTo>
                  <a:pt x="1881703" y="295530"/>
                  <a:pt x="1890275" y="288942"/>
                  <a:pt x="1894703" y="280086"/>
                </a:cubicBezTo>
                <a:cubicBezTo>
                  <a:pt x="1898586" y="272319"/>
                  <a:pt x="1900195" y="263611"/>
                  <a:pt x="1902941" y="255373"/>
                </a:cubicBezTo>
                <a:cubicBezTo>
                  <a:pt x="1919417" y="304799"/>
                  <a:pt x="1902941" y="271849"/>
                  <a:pt x="1919417" y="255373"/>
                </a:cubicBezTo>
                <a:cubicBezTo>
                  <a:pt x="1925557" y="249233"/>
                  <a:pt x="1935892" y="249881"/>
                  <a:pt x="1944130" y="247135"/>
                </a:cubicBezTo>
                <a:cubicBezTo>
                  <a:pt x="1980977" y="191865"/>
                  <a:pt x="1937572" y="246014"/>
                  <a:pt x="1985319" y="214183"/>
                </a:cubicBezTo>
                <a:cubicBezTo>
                  <a:pt x="2025301" y="187528"/>
                  <a:pt x="1995242" y="189470"/>
                  <a:pt x="2018271" y="18947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DE3EA6EC-87FC-DF4E-7B89-F444B4BFB491}"/>
              </a:ext>
            </a:extLst>
          </p:cNvPr>
          <p:cNvGrpSpPr/>
          <p:nvPr/>
        </p:nvGrpSpPr>
        <p:grpSpPr>
          <a:xfrm>
            <a:off x="7282543" y="735191"/>
            <a:ext cx="4669971" cy="4870952"/>
            <a:chOff x="7282543" y="735191"/>
            <a:chExt cx="4669971" cy="4870952"/>
          </a:xfrm>
        </p:grpSpPr>
        <p:sp>
          <p:nvSpPr>
            <p:cNvPr id="9" name="Rounded Rectangle 8">
              <a:extLst>
                <a:ext uri="{FF2B5EF4-FFF2-40B4-BE49-F238E27FC236}">
                  <a16:creationId xmlns:a16="http://schemas.microsoft.com/office/drawing/2014/main" id="{4724D96C-B4AB-37F9-8C59-C7106EAB1197}"/>
                </a:ext>
              </a:extLst>
            </p:cNvPr>
            <p:cNvSpPr/>
            <p:nvPr/>
          </p:nvSpPr>
          <p:spPr>
            <a:xfrm>
              <a:off x="7282543" y="735191"/>
              <a:ext cx="4669971" cy="4870952"/>
            </a:xfrm>
            <a:prstGeom prst="roundRect">
              <a:avLst>
                <a:gd name="adj" fmla="val 2914"/>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203C2ED-6F6B-4467-288C-0C1373CF8AD7}"/>
                </a:ext>
              </a:extLst>
            </p:cNvPr>
            <p:cNvSpPr txBox="1"/>
            <p:nvPr/>
          </p:nvSpPr>
          <p:spPr>
            <a:xfrm>
              <a:off x="7308746" y="1996267"/>
              <a:ext cx="4643768" cy="3416320"/>
            </a:xfrm>
            <a:prstGeom prst="rect">
              <a:avLst/>
            </a:prstGeom>
            <a:noFill/>
          </p:spPr>
          <p:txBody>
            <a:bodyPr wrap="square">
              <a:spAutoFit/>
            </a:bodyPr>
            <a:lstStyle/>
            <a:p>
              <a:pPr algn="ctr"/>
              <a:r>
                <a:rPr lang="en-US" sz="3600" dirty="0">
                  <a:solidFill>
                    <a:schemeClr val="bg1"/>
                  </a:solidFill>
                  <a:latin typeface="Helvetica Light" panose="020B0403020202020204" pitchFamily="34" charset="0"/>
                </a:rPr>
                <a:t>complex landscapes can have multiple peaks and move along ridges</a:t>
              </a:r>
            </a:p>
            <a:p>
              <a:pPr algn="ctr"/>
              <a:endParaRPr lang="en-US" sz="3600" dirty="0">
                <a:solidFill>
                  <a:schemeClr val="bg1"/>
                </a:solidFill>
                <a:latin typeface="Helvetica Light" panose="020B0403020202020204" pitchFamily="34" charset="0"/>
              </a:endParaRPr>
            </a:p>
            <a:p>
              <a:pPr algn="ctr"/>
              <a:endParaRPr lang="en-US" sz="3600" dirty="0">
                <a:solidFill>
                  <a:schemeClr val="bg1"/>
                </a:solidFill>
                <a:latin typeface="Helvetica Light" panose="020B0403020202020204" pitchFamily="34" charset="0"/>
              </a:endParaRPr>
            </a:p>
          </p:txBody>
        </p:sp>
      </p:grpSp>
    </p:spTree>
    <p:extLst>
      <p:ext uri="{BB962C8B-B14F-4D97-AF65-F5344CB8AC3E}">
        <p14:creationId xmlns:p14="http://schemas.microsoft.com/office/powerpoint/2010/main" val="4135183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fill="hold" grpId="0" nodeType="withEffect">
                                  <p:stCondLst>
                                    <p:cond delay="0"/>
                                  </p:stCondLst>
                                  <p:childTnLst>
                                    <p:animMotion origin="layout" path="M 0.00456 0.00602 C 0.0069 0.00648 0.00924 0.00486 0.00924 0.01018 C 0.00924 0.01342 0.00898 0.01643 0.00859 0.01967 C 0.00846 0.02176 0.00664 0.02754 0.00742 0.02592 C 0.01211 0.01782 0.00612 0.02778 0.01159 0.0206 C 0.01237 0.01991 0.01276 0.01829 0.01341 0.01759 C 0.01393 0.0169 0.01458 0.0169 0.01523 0.01643 C 0.01588 0.01597 0.01628 0.01458 0.01693 0.01435 C 0.01914 0.01366 0.02135 0.01366 0.02357 0.01319 C 0.02331 0.01574 0.02331 0.01829 0.02292 0.0206 C 0.02266 0.02222 0.02213 0.02338 0.02174 0.025 C 0.02148 0.02592 0.02135 0.02708 0.02109 0.02801 C 0.02083 0.02963 0.02031 0.03079 0.01992 0.03241 C 0.01966 0.03379 0.01966 0.03518 0.0194 0.03657 C 0.01914 0.03773 0.01849 0.03866 0.01823 0.03981 C 0.01784 0.04074 0.01693 0.04305 0.01758 0.04282 C 0.01979 0.04213 0.022 0.0368 0.02357 0.03449 C 0.02591 0.03079 0.02591 0.03125 0.02891 0.02916 C 0.03294 0.02199 0.02825 0.02916 0.03307 0.025 C 0.03359 0.02454 0.03372 0.02338 0.03424 0.02291 C 0.03542 0.02176 0.03776 0.0206 0.03776 0.0206 C 0.03763 0.02222 0.03763 0.02361 0.03724 0.025 C 0.0362 0.02801 0.03489 0.03055 0.03359 0.03333 C 0.03307 0.03472 0.03242 0.03611 0.0319 0.03773 C 0.03151 0.03866 0.03112 0.03981 0.03073 0.04074 C 0.03034 0.04166 0.02982 0.04213 0.02943 0.04282 C 0.02864 0.04491 0.0276 0.04699 0.02708 0.0493 C 0.02565 0.05579 0.02656 0.05301 0.02474 0.05764 C 0.02448 0.05949 0.02448 0.06134 0.02409 0.06296 C 0.0237 0.06528 0.02292 0.06713 0.02239 0.06944 C 0.02187 0.07129 0.02161 0.07361 0.02109 0.07569 C 0.02096 0.07685 0.02096 0.07801 0.02057 0.07893 C 0.02018 0.07986 0.01901 0.08079 0.0194 0.08194 C 0.01966 0.0831 0.02057 0.08125 0.02109 0.08102 C 0.02174 0.07963 0.02239 0.07824 0.02292 0.07685 C 0.02331 0.07569 0.02357 0.07454 0.02409 0.07361 C 0.025 0.07199 0.02617 0.07083 0.02708 0.06944 C 0.02838 0.06736 0.0293 0.06458 0.03073 0.06296 C 0.03476 0.0581 0.03294 0.05949 0.03607 0.05764 C 0.03685 0.0581 0.03776 0.05787 0.03841 0.05879 C 0.03906 0.05949 0.03932 0.06088 0.03958 0.06204 C 0.03997 0.06342 0.04062 0.07037 0.04075 0.07153 C 0.0418 0.07916 0.04114 0.07222 0.04193 0.08102 C 0.04245 0.08588 0.04245 0.08727 0.04323 0.09143 C 0.04349 0.09375 0.04401 0.09583 0.0444 0.09791 C 0.04583 0.10833 0.04531 0.10347 0.04609 0.11273 C 0.04805 0.10254 0.04505 0.11829 0.04792 0.10532 C 0.04922 0.09954 0.04883 0.09745 0.05156 0.09259 C 0.05195 0.0919 0.05221 0.09097 0.05273 0.09051 C 0.05378 0.08889 0.05521 0.08796 0.05625 0.08634 C 0.05846 0.08241 0.05729 0.08356 0.05989 0.08194 C 0.06042 0.08125 0.06094 0.0794 0.06159 0.07986 C 0.0625 0.08055 0.0625 0.08264 0.06276 0.08426 C 0.06419 0.09051 0.06367 0.08935 0.06458 0.09467 C 0.06471 0.09583 0.06484 0.09699 0.06523 0.09791 C 0.06549 0.09884 0.06601 0.0993 0.06641 0.1 C 0.0681 0.09768 0.06914 0.09653 0.07057 0.09375 C 0.07305 0.08842 0.07031 0.09236 0.07357 0.08842 C 0.07435 0.08611 0.07474 0.08472 0.07591 0.0831 C 0.07643 0.08241 0.07708 0.08171 0.07773 0.08102 C 0.07825 0.08171 0.07904 0.08194 0.07943 0.0831 C 0.07995 0.08426 0.07982 0.08588 0.08008 0.08727 C 0.08047 0.08935 0.08086 0.09143 0.08125 0.09375 L 0.08242 0.1 C 0.08268 0.10116 0.08294 0.10208 0.08307 0.10324 C 0.08437 0.11273 0.08372 0.10879 0.08489 0.11481 C 0.08737 0.11041 0.08463 0.11551 0.08724 0.10741 C 0.08789 0.10509 0.08958 0.10116 0.08958 0.10116 C 0.09088 0.09421 0.08919 0.10162 0.09258 0.09375 C 0.0931 0.09236 0.09336 0.09074 0.09375 0.08935 C 0.09414 0.08842 0.09453 0.08727 0.09492 0.08634 C 0.09518 0.09097 0.09596 0.10185 0.09609 0.10625 C 0.09635 0.11204 0.09648 0.11759 0.09674 0.12338 C 0.09935 0.11643 0.09622 0.12407 0.10091 0.11481 C 0.10156 0.11342 0.10195 0.1118 0.10273 0.11065 C 0.10404 0.1081 0.10573 0.10602 0.1069 0.10324 C 0.10833 0.09907 0.10755 0.10092 0.10924 0.09791 C 0.10963 0.09861 0.11016 0.09907 0.11042 0.1 C 0.11146 0.10324 0.11055 0.10602 0.11159 0.09884 C 0.11211 0.08541 0.11211 0.08449 0.11276 0.07245 C 0.11302 0.06967 0.11315 0.0669 0.11341 0.06412 C 0.11354 0.06227 0.1138 0.06041 0.11393 0.05879 C 0.11536 0.06111 0.11614 0.06227 0.11693 0.06504 C 0.11719 0.0662 0.11732 0.06736 0.11758 0.06829 C 0.11784 0.06944 0.11836 0.07037 0.11875 0.07153 C 0.1194 0.07315 0.11992 0.075 0.12057 0.07685 C 0.1207 0.07824 0.12044 0.08009 0.12109 0.08102 C 0.12161 0.08148 0.122 0.07963 0.12226 0.07893 C 0.12266 0.07801 0.12266 0.07662 0.12292 0.07569 C 0.12396 0.07176 0.12383 0.07268 0.12591 0.07153 C 0.12695 0.06944 0.12799 0.06736 0.12943 0.0662 C 0.1306 0.06528 0.13307 0.06412 0.13307 0.06412 C 0.13385 0.06435 0.13463 0.06481 0.13542 0.06504 C 0.13607 0.06551 0.13672 0.0669 0.13724 0.0662 C 0.13815 0.06458 0.13841 0.05972 0.13841 0.05972 C 0.14245 0.06227 0.14101 0.06342 0.1431 0.05972 C 0.14375 0.06041 0.1444 0.06111 0.14492 0.06204 C 0.14557 0.06296 0.14583 0.06504 0.14674 0.06504 C 0.14739 0.06504 0.14753 0.06296 0.14792 0.06204 C 0.14987 0.04444 0.14831 0.05 0.14974 0.05555 C 0.15 0.05671 0.15052 0.05764 0.15091 0.05879 C 0.15104 0.05949 0.15195 0.06782 0.15325 0.05879 C 0.15391 0.0544 0.15247 0.04884 0.15391 0.04491 C 0.15469 0.04259 0.15703 0.04421 0.15859 0.04398 C 0.16016 0.03611 0.15872 0.0375 0.16341 0.03657 C 0.16393 0.03634 0.16458 0.03657 0.16523 0.03657 " pathEditMode="relative" ptsTypes="AAAAAAAAAAAAAAAAAAAAAAAAAAAAAAAAAAAAAAAAAAAAAAAAAAAAAAAAAAAAAAAAAAAAAAAAAAAAAAAAAAAAAAAAAAAAAAAAAAAAAAAAAA">
                                      <p:cBhvr>
                                        <p:cTn id="6" dur="7000" fill="hold"/>
                                        <p:tgtEl>
                                          <p:spTgt spid="1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6D83EDB-0943-3E9E-00DD-CABBEBF292A5}"/>
              </a:ext>
            </a:extLst>
          </p:cNvPr>
          <p:cNvGrpSpPr/>
          <p:nvPr/>
        </p:nvGrpSpPr>
        <p:grpSpPr>
          <a:xfrm>
            <a:off x="239486" y="807250"/>
            <a:ext cx="6347166" cy="5525949"/>
            <a:chOff x="82527" y="1378172"/>
            <a:chExt cx="5534366" cy="4818312"/>
          </a:xfrm>
        </p:grpSpPr>
        <p:grpSp>
          <p:nvGrpSpPr>
            <p:cNvPr id="6" name="Group 5">
              <a:extLst>
                <a:ext uri="{FF2B5EF4-FFF2-40B4-BE49-F238E27FC236}">
                  <a16:creationId xmlns:a16="http://schemas.microsoft.com/office/drawing/2014/main" id="{76C1527B-3445-37A0-5B30-B2622B8C4FF5}"/>
                </a:ext>
              </a:extLst>
            </p:cNvPr>
            <p:cNvGrpSpPr/>
            <p:nvPr/>
          </p:nvGrpSpPr>
          <p:grpSpPr>
            <a:xfrm>
              <a:off x="954250" y="1378172"/>
              <a:ext cx="4662643" cy="4101655"/>
              <a:chOff x="118819" y="532359"/>
              <a:chExt cx="6438900" cy="5664200"/>
            </a:xfrm>
          </p:grpSpPr>
          <p:cxnSp>
            <p:nvCxnSpPr>
              <p:cNvPr id="13" name="Straight Arrow Connector 12">
                <a:extLst>
                  <a:ext uri="{FF2B5EF4-FFF2-40B4-BE49-F238E27FC236}">
                    <a16:creationId xmlns:a16="http://schemas.microsoft.com/office/drawing/2014/main" id="{5D923235-461A-D15B-D225-D50CCF8B783E}"/>
                  </a:ext>
                </a:extLst>
              </p:cNvPr>
              <p:cNvCxnSpPr>
                <a:cxnSpLocks/>
              </p:cNvCxnSpPr>
              <p:nvPr/>
            </p:nvCxnSpPr>
            <p:spPr>
              <a:xfrm flipV="1">
                <a:off x="118819" y="532359"/>
                <a:ext cx="0" cy="5664200"/>
              </a:xfrm>
              <a:prstGeom prst="straightConnector1">
                <a:avLst/>
              </a:prstGeom>
              <a:ln w="57150" cap="rnd">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9EC8F88-F123-6253-018E-EE5DD6351FE5}"/>
                  </a:ext>
                </a:extLst>
              </p:cNvPr>
              <p:cNvCxnSpPr>
                <a:cxnSpLocks/>
              </p:cNvCxnSpPr>
              <p:nvPr/>
            </p:nvCxnSpPr>
            <p:spPr>
              <a:xfrm>
                <a:off x="118819" y="6196559"/>
                <a:ext cx="6438900" cy="0"/>
              </a:xfrm>
              <a:prstGeom prst="straightConnector1">
                <a:avLst/>
              </a:prstGeom>
              <a:ln w="57150" cap="rnd">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4CB9E220-5C88-6CA0-1A0D-AC25D4F22371}"/>
                </a:ext>
              </a:extLst>
            </p:cNvPr>
            <p:cNvSpPr txBox="1"/>
            <p:nvPr/>
          </p:nvSpPr>
          <p:spPr>
            <a:xfrm>
              <a:off x="895458" y="5553762"/>
              <a:ext cx="4203729" cy="642722"/>
            </a:xfrm>
            <a:prstGeom prst="rect">
              <a:avLst/>
            </a:prstGeom>
            <a:noFill/>
          </p:spPr>
          <p:txBody>
            <a:bodyPr wrap="square" lIns="90000" rtlCol="0">
              <a:noAutofit/>
            </a:bodyPr>
            <a:lstStyle/>
            <a:p>
              <a:pPr algn="ctr">
                <a:lnSpc>
                  <a:spcPts val="5000"/>
                </a:lnSpc>
              </a:pPr>
              <a:r>
                <a:rPr lang="en-US" sz="2800" dirty="0">
                  <a:ln>
                    <a:solidFill>
                      <a:schemeClr val="bg1">
                        <a:lumMod val="65000"/>
                      </a:schemeClr>
                    </a:solidFill>
                  </a:ln>
                  <a:solidFill>
                    <a:schemeClr val="bg1">
                      <a:lumMod val="65000"/>
                    </a:schemeClr>
                  </a:solidFill>
                  <a:latin typeface="Helvetica Light" panose="020B0403020202020204" pitchFamily="34" charset="0"/>
                </a:rPr>
                <a:t>Body Length (mm)</a:t>
              </a:r>
              <a:endParaRPr lang="en-US" sz="3600" dirty="0">
                <a:ln>
                  <a:solidFill>
                    <a:schemeClr val="bg1">
                      <a:lumMod val="65000"/>
                    </a:schemeClr>
                  </a:solidFill>
                </a:ln>
                <a:solidFill>
                  <a:schemeClr val="bg1">
                    <a:lumMod val="65000"/>
                  </a:schemeClr>
                </a:solidFill>
                <a:latin typeface="Helvetica Light" panose="020B0403020202020204" pitchFamily="34" charset="0"/>
              </a:endParaRPr>
            </a:p>
          </p:txBody>
        </p:sp>
        <p:sp>
          <p:nvSpPr>
            <p:cNvPr id="12" name="TextBox 11">
              <a:extLst>
                <a:ext uri="{FF2B5EF4-FFF2-40B4-BE49-F238E27FC236}">
                  <a16:creationId xmlns:a16="http://schemas.microsoft.com/office/drawing/2014/main" id="{F4D19D91-28DC-2D57-F950-C1FD57A62AAE}"/>
                </a:ext>
              </a:extLst>
            </p:cNvPr>
            <p:cNvSpPr txBox="1"/>
            <p:nvPr/>
          </p:nvSpPr>
          <p:spPr>
            <a:xfrm rot="16200000">
              <a:off x="-1667645" y="3245354"/>
              <a:ext cx="4203729" cy="703385"/>
            </a:xfrm>
            <a:prstGeom prst="rect">
              <a:avLst/>
            </a:prstGeom>
            <a:noFill/>
          </p:spPr>
          <p:txBody>
            <a:bodyPr wrap="square" lIns="90000" rtlCol="0">
              <a:noAutofit/>
            </a:bodyPr>
            <a:lstStyle/>
            <a:p>
              <a:pPr algn="ctr">
                <a:lnSpc>
                  <a:spcPts val="5000"/>
                </a:lnSpc>
              </a:pPr>
              <a:r>
                <a:rPr lang="en-US" sz="2800" dirty="0">
                  <a:ln>
                    <a:solidFill>
                      <a:schemeClr val="bg1">
                        <a:lumMod val="65000"/>
                      </a:schemeClr>
                    </a:solidFill>
                  </a:ln>
                  <a:solidFill>
                    <a:schemeClr val="bg1">
                      <a:lumMod val="65000"/>
                    </a:schemeClr>
                  </a:solidFill>
                  <a:latin typeface="Helvetica Light" panose="020B0403020202020204" pitchFamily="34" charset="0"/>
                </a:rPr>
                <a:t>Leg Length (mm)</a:t>
              </a:r>
              <a:endParaRPr lang="en-US" sz="3600" dirty="0">
                <a:ln>
                  <a:solidFill>
                    <a:schemeClr val="bg1">
                      <a:lumMod val="65000"/>
                    </a:schemeClr>
                  </a:solidFill>
                </a:ln>
                <a:solidFill>
                  <a:schemeClr val="bg1">
                    <a:lumMod val="65000"/>
                  </a:schemeClr>
                </a:solidFill>
                <a:latin typeface="Helvetica Light" panose="020B0403020202020204" pitchFamily="34" charset="0"/>
              </a:endParaRPr>
            </a:p>
          </p:txBody>
        </p:sp>
      </p:grpSp>
      <p:pic>
        <p:nvPicPr>
          <p:cNvPr id="15" name="Picture 14">
            <a:extLst>
              <a:ext uri="{FF2B5EF4-FFF2-40B4-BE49-F238E27FC236}">
                <a16:creationId xmlns:a16="http://schemas.microsoft.com/office/drawing/2014/main" id="{8C85EE74-0857-ED7B-DC99-1568C792E5DD}"/>
              </a:ext>
            </a:extLst>
          </p:cNvPr>
          <p:cNvPicPr>
            <a:picLocks noChangeAspect="1"/>
          </p:cNvPicPr>
          <p:nvPr/>
        </p:nvPicPr>
        <p:blipFill rotWithShape="1">
          <a:blip r:embed="rId3"/>
          <a:srcRect l="21423" t="13258" r="11136" b="24005"/>
          <a:stretch/>
        </p:blipFill>
        <p:spPr>
          <a:xfrm>
            <a:off x="1525676" y="1523389"/>
            <a:ext cx="4396743" cy="3811221"/>
          </a:xfrm>
          <a:prstGeom prst="rect">
            <a:avLst/>
          </a:prstGeom>
        </p:spPr>
      </p:pic>
      <p:sp>
        <p:nvSpPr>
          <p:cNvPr id="16" name="Oval 15">
            <a:extLst>
              <a:ext uri="{FF2B5EF4-FFF2-40B4-BE49-F238E27FC236}">
                <a16:creationId xmlns:a16="http://schemas.microsoft.com/office/drawing/2014/main" id="{3969AA12-06CA-C8AF-7432-27881152A8D3}"/>
              </a:ext>
            </a:extLst>
          </p:cNvPr>
          <p:cNvSpPr/>
          <p:nvPr/>
        </p:nvSpPr>
        <p:spPr>
          <a:xfrm>
            <a:off x="2599359" y="3098759"/>
            <a:ext cx="121024" cy="121024"/>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E0C23C22-2724-DA38-1231-AB9A87A02CCA}"/>
              </a:ext>
            </a:extLst>
          </p:cNvPr>
          <p:cNvCxnSpPr>
            <a:cxnSpLocks/>
          </p:cNvCxnSpPr>
          <p:nvPr/>
        </p:nvCxnSpPr>
        <p:spPr>
          <a:xfrm flipH="1">
            <a:off x="4760163" y="2433484"/>
            <a:ext cx="785135" cy="874492"/>
          </a:xfrm>
          <a:prstGeom prst="straightConnector1">
            <a:avLst/>
          </a:prstGeom>
          <a:ln w="571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Freeform 6">
            <a:extLst>
              <a:ext uri="{FF2B5EF4-FFF2-40B4-BE49-F238E27FC236}">
                <a16:creationId xmlns:a16="http://schemas.microsoft.com/office/drawing/2014/main" id="{72035B83-C134-03A6-C684-C4B15D864543}"/>
              </a:ext>
            </a:extLst>
          </p:cNvPr>
          <p:cNvSpPr/>
          <p:nvPr/>
        </p:nvSpPr>
        <p:spPr>
          <a:xfrm>
            <a:off x="2681380" y="3177328"/>
            <a:ext cx="2018271" cy="823783"/>
          </a:xfrm>
          <a:custGeom>
            <a:avLst/>
            <a:gdLst>
              <a:gd name="connsiteX0" fmla="*/ 0 w 2018271"/>
              <a:gd name="connsiteY0" fmla="*/ 41189 h 823783"/>
              <a:gd name="connsiteX1" fmla="*/ 41190 w 2018271"/>
              <a:gd name="connsiteY1" fmla="*/ 24713 h 823783"/>
              <a:gd name="connsiteX2" fmla="*/ 90617 w 2018271"/>
              <a:gd name="connsiteY2" fmla="*/ 0 h 823783"/>
              <a:gd name="connsiteX3" fmla="*/ 90617 w 2018271"/>
              <a:gd name="connsiteY3" fmla="*/ 74140 h 823783"/>
              <a:gd name="connsiteX4" fmla="*/ 74141 w 2018271"/>
              <a:gd name="connsiteY4" fmla="*/ 107091 h 823783"/>
              <a:gd name="connsiteX5" fmla="*/ 65903 w 2018271"/>
              <a:gd name="connsiteY5" fmla="*/ 131805 h 823783"/>
              <a:gd name="connsiteX6" fmla="*/ 123568 w 2018271"/>
              <a:gd name="connsiteY6" fmla="*/ 107091 h 823783"/>
              <a:gd name="connsiteX7" fmla="*/ 222422 w 2018271"/>
              <a:gd name="connsiteY7" fmla="*/ 57664 h 823783"/>
              <a:gd name="connsiteX8" fmla="*/ 255373 w 2018271"/>
              <a:gd name="connsiteY8" fmla="*/ 32951 h 823783"/>
              <a:gd name="connsiteX9" fmla="*/ 288325 w 2018271"/>
              <a:gd name="connsiteY9" fmla="*/ 16475 h 823783"/>
              <a:gd name="connsiteX10" fmla="*/ 313038 w 2018271"/>
              <a:gd name="connsiteY10" fmla="*/ 0 h 823783"/>
              <a:gd name="connsiteX11" fmla="*/ 296563 w 2018271"/>
              <a:gd name="connsiteY11" fmla="*/ 49427 h 823783"/>
              <a:gd name="connsiteX12" fmla="*/ 255373 w 2018271"/>
              <a:gd name="connsiteY12" fmla="*/ 156519 h 823783"/>
              <a:gd name="connsiteX13" fmla="*/ 238898 w 2018271"/>
              <a:gd name="connsiteY13" fmla="*/ 181232 h 823783"/>
              <a:gd name="connsiteX14" fmla="*/ 205946 w 2018271"/>
              <a:gd name="connsiteY14" fmla="*/ 255373 h 823783"/>
              <a:gd name="connsiteX15" fmla="*/ 197709 w 2018271"/>
              <a:gd name="connsiteY15" fmla="*/ 280086 h 823783"/>
              <a:gd name="connsiteX16" fmla="*/ 230660 w 2018271"/>
              <a:gd name="connsiteY16" fmla="*/ 255373 h 823783"/>
              <a:gd name="connsiteX17" fmla="*/ 263611 w 2018271"/>
              <a:gd name="connsiteY17" fmla="*/ 238897 h 823783"/>
              <a:gd name="connsiteX18" fmla="*/ 321276 w 2018271"/>
              <a:gd name="connsiteY18" fmla="*/ 197708 h 823783"/>
              <a:gd name="connsiteX19" fmla="*/ 354227 w 2018271"/>
              <a:gd name="connsiteY19" fmla="*/ 181232 h 823783"/>
              <a:gd name="connsiteX20" fmla="*/ 403654 w 2018271"/>
              <a:gd name="connsiteY20" fmla="*/ 156519 h 823783"/>
              <a:gd name="connsiteX21" fmla="*/ 370703 w 2018271"/>
              <a:gd name="connsiteY21" fmla="*/ 222421 h 823783"/>
              <a:gd name="connsiteX22" fmla="*/ 362465 w 2018271"/>
              <a:gd name="connsiteY22" fmla="*/ 247135 h 823783"/>
              <a:gd name="connsiteX23" fmla="*/ 345990 w 2018271"/>
              <a:gd name="connsiteY23" fmla="*/ 271848 h 823783"/>
              <a:gd name="connsiteX24" fmla="*/ 329514 w 2018271"/>
              <a:gd name="connsiteY24" fmla="*/ 321275 h 823783"/>
              <a:gd name="connsiteX25" fmla="*/ 296563 w 2018271"/>
              <a:gd name="connsiteY25" fmla="*/ 403654 h 823783"/>
              <a:gd name="connsiteX26" fmla="*/ 263611 w 2018271"/>
              <a:gd name="connsiteY26" fmla="*/ 469556 h 823783"/>
              <a:gd name="connsiteX27" fmla="*/ 238898 w 2018271"/>
              <a:gd name="connsiteY27" fmla="*/ 543697 h 823783"/>
              <a:gd name="connsiteX28" fmla="*/ 230660 w 2018271"/>
              <a:gd name="connsiteY28" fmla="*/ 584886 h 823783"/>
              <a:gd name="connsiteX29" fmla="*/ 288325 w 2018271"/>
              <a:gd name="connsiteY29" fmla="*/ 543697 h 823783"/>
              <a:gd name="connsiteX30" fmla="*/ 354227 w 2018271"/>
              <a:gd name="connsiteY30" fmla="*/ 494270 h 823783"/>
              <a:gd name="connsiteX31" fmla="*/ 387179 w 2018271"/>
              <a:gd name="connsiteY31" fmla="*/ 469556 h 823783"/>
              <a:gd name="connsiteX32" fmla="*/ 420130 w 2018271"/>
              <a:gd name="connsiteY32" fmla="*/ 436605 h 823783"/>
              <a:gd name="connsiteX33" fmla="*/ 453082 w 2018271"/>
              <a:gd name="connsiteY33" fmla="*/ 420129 h 823783"/>
              <a:gd name="connsiteX34" fmla="*/ 486033 w 2018271"/>
              <a:gd name="connsiteY34" fmla="*/ 387178 h 823783"/>
              <a:gd name="connsiteX35" fmla="*/ 535460 w 2018271"/>
              <a:gd name="connsiteY35" fmla="*/ 362464 h 823783"/>
              <a:gd name="connsiteX36" fmla="*/ 527222 w 2018271"/>
              <a:gd name="connsiteY36" fmla="*/ 593124 h 823783"/>
              <a:gd name="connsiteX37" fmla="*/ 535460 w 2018271"/>
              <a:gd name="connsiteY37" fmla="*/ 741405 h 823783"/>
              <a:gd name="connsiteX38" fmla="*/ 560173 w 2018271"/>
              <a:gd name="connsiteY38" fmla="*/ 708454 h 823783"/>
              <a:gd name="connsiteX39" fmla="*/ 593125 w 2018271"/>
              <a:gd name="connsiteY39" fmla="*/ 675502 h 823783"/>
              <a:gd name="connsiteX40" fmla="*/ 617838 w 2018271"/>
              <a:gd name="connsiteY40" fmla="*/ 634313 h 823783"/>
              <a:gd name="connsiteX41" fmla="*/ 650790 w 2018271"/>
              <a:gd name="connsiteY41" fmla="*/ 601362 h 823783"/>
              <a:gd name="connsiteX42" fmla="*/ 675503 w 2018271"/>
              <a:gd name="connsiteY42" fmla="*/ 560173 h 823783"/>
              <a:gd name="connsiteX43" fmla="*/ 708454 w 2018271"/>
              <a:gd name="connsiteY43" fmla="*/ 527221 h 823783"/>
              <a:gd name="connsiteX44" fmla="*/ 757882 w 2018271"/>
              <a:gd name="connsiteY44" fmla="*/ 477794 h 823783"/>
              <a:gd name="connsiteX45" fmla="*/ 782595 w 2018271"/>
              <a:gd name="connsiteY45" fmla="*/ 494270 h 823783"/>
              <a:gd name="connsiteX46" fmla="*/ 790833 w 2018271"/>
              <a:gd name="connsiteY46" fmla="*/ 626075 h 823783"/>
              <a:gd name="connsiteX47" fmla="*/ 799071 w 2018271"/>
              <a:gd name="connsiteY47" fmla="*/ 724929 h 823783"/>
              <a:gd name="connsiteX48" fmla="*/ 856736 w 2018271"/>
              <a:gd name="connsiteY48" fmla="*/ 650789 h 823783"/>
              <a:gd name="connsiteX49" fmla="*/ 881449 w 2018271"/>
              <a:gd name="connsiteY49" fmla="*/ 609600 h 823783"/>
              <a:gd name="connsiteX50" fmla="*/ 930876 w 2018271"/>
              <a:gd name="connsiteY50" fmla="*/ 543697 h 823783"/>
              <a:gd name="connsiteX51" fmla="*/ 955590 w 2018271"/>
              <a:gd name="connsiteY51" fmla="*/ 510746 h 823783"/>
              <a:gd name="connsiteX52" fmla="*/ 963827 w 2018271"/>
              <a:gd name="connsiteY52" fmla="*/ 486032 h 823783"/>
              <a:gd name="connsiteX53" fmla="*/ 980303 w 2018271"/>
              <a:gd name="connsiteY53" fmla="*/ 510746 h 823783"/>
              <a:gd name="connsiteX54" fmla="*/ 988541 w 2018271"/>
              <a:gd name="connsiteY54" fmla="*/ 741405 h 823783"/>
              <a:gd name="connsiteX55" fmla="*/ 1046206 w 2018271"/>
              <a:gd name="connsiteY55" fmla="*/ 667264 h 823783"/>
              <a:gd name="connsiteX56" fmla="*/ 1062682 w 2018271"/>
              <a:gd name="connsiteY56" fmla="*/ 634313 h 823783"/>
              <a:gd name="connsiteX57" fmla="*/ 1095633 w 2018271"/>
              <a:gd name="connsiteY57" fmla="*/ 584886 h 823783"/>
              <a:gd name="connsiteX58" fmla="*/ 1112109 w 2018271"/>
              <a:gd name="connsiteY58" fmla="*/ 659027 h 823783"/>
              <a:gd name="connsiteX59" fmla="*/ 1128584 w 2018271"/>
              <a:gd name="connsiteY59" fmla="*/ 766119 h 823783"/>
              <a:gd name="connsiteX60" fmla="*/ 1145060 w 2018271"/>
              <a:gd name="connsiteY60" fmla="*/ 823783 h 823783"/>
              <a:gd name="connsiteX61" fmla="*/ 1178011 w 2018271"/>
              <a:gd name="connsiteY61" fmla="*/ 807308 h 823783"/>
              <a:gd name="connsiteX62" fmla="*/ 1235676 w 2018271"/>
              <a:gd name="connsiteY62" fmla="*/ 733167 h 823783"/>
              <a:gd name="connsiteX63" fmla="*/ 1260390 w 2018271"/>
              <a:gd name="connsiteY63" fmla="*/ 708454 h 823783"/>
              <a:gd name="connsiteX64" fmla="*/ 1276865 w 2018271"/>
              <a:gd name="connsiteY64" fmla="*/ 675502 h 823783"/>
              <a:gd name="connsiteX65" fmla="*/ 1293341 w 2018271"/>
              <a:gd name="connsiteY65" fmla="*/ 617837 h 823783"/>
              <a:gd name="connsiteX66" fmla="*/ 1309817 w 2018271"/>
              <a:gd name="connsiteY66" fmla="*/ 584886 h 823783"/>
              <a:gd name="connsiteX67" fmla="*/ 1334530 w 2018271"/>
              <a:gd name="connsiteY67" fmla="*/ 650789 h 823783"/>
              <a:gd name="connsiteX68" fmla="*/ 1342768 w 2018271"/>
              <a:gd name="connsiteY68" fmla="*/ 683740 h 823783"/>
              <a:gd name="connsiteX69" fmla="*/ 1383957 w 2018271"/>
              <a:gd name="connsiteY69" fmla="*/ 601362 h 823783"/>
              <a:gd name="connsiteX70" fmla="*/ 1400433 w 2018271"/>
              <a:gd name="connsiteY70" fmla="*/ 469556 h 823783"/>
              <a:gd name="connsiteX71" fmla="*/ 1408671 w 2018271"/>
              <a:gd name="connsiteY71" fmla="*/ 510746 h 823783"/>
              <a:gd name="connsiteX72" fmla="*/ 1425146 w 2018271"/>
              <a:gd name="connsiteY72" fmla="*/ 543697 h 823783"/>
              <a:gd name="connsiteX73" fmla="*/ 1433384 w 2018271"/>
              <a:gd name="connsiteY73" fmla="*/ 568410 h 823783"/>
              <a:gd name="connsiteX74" fmla="*/ 1441622 w 2018271"/>
              <a:gd name="connsiteY74" fmla="*/ 543697 h 823783"/>
              <a:gd name="connsiteX75" fmla="*/ 1458098 w 2018271"/>
              <a:gd name="connsiteY75" fmla="*/ 444843 h 823783"/>
              <a:gd name="connsiteX76" fmla="*/ 1474573 w 2018271"/>
              <a:gd name="connsiteY76" fmla="*/ 477794 h 823783"/>
              <a:gd name="connsiteX77" fmla="*/ 1491049 w 2018271"/>
              <a:gd name="connsiteY77" fmla="*/ 502508 h 823783"/>
              <a:gd name="connsiteX78" fmla="*/ 1499287 w 2018271"/>
              <a:gd name="connsiteY78" fmla="*/ 527221 h 823783"/>
              <a:gd name="connsiteX79" fmla="*/ 1515763 w 2018271"/>
              <a:gd name="connsiteY79" fmla="*/ 494270 h 823783"/>
              <a:gd name="connsiteX80" fmla="*/ 1532238 w 2018271"/>
              <a:gd name="connsiteY80" fmla="*/ 436605 h 823783"/>
              <a:gd name="connsiteX81" fmla="*/ 1548714 w 2018271"/>
              <a:gd name="connsiteY81" fmla="*/ 461319 h 823783"/>
              <a:gd name="connsiteX82" fmla="*/ 1573427 w 2018271"/>
              <a:gd name="connsiteY82" fmla="*/ 444843 h 823783"/>
              <a:gd name="connsiteX83" fmla="*/ 1589903 w 2018271"/>
              <a:gd name="connsiteY83" fmla="*/ 387178 h 823783"/>
              <a:gd name="connsiteX84" fmla="*/ 1606379 w 2018271"/>
              <a:gd name="connsiteY84" fmla="*/ 411891 h 823783"/>
              <a:gd name="connsiteX85" fmla="*/ 1639330 w 2018271"/>
              <a:gd name="connsiteY85" fmla="*/ 345989 h 823783"/>
              <a:gd name="connsiteX86" fmla="*/ 1655806 w 2018271"/>
              <a:gd name="connsiteY86" fmla="*/ 378940 h 823783"/>
              <a:gd name="connsiteX87" fmla="*/ 1672282 w 2018271"/>
              <a:gd name="connsiteY87" fmla="*/ 403654 h 823783"/>
              <a:gd name="connsiteX88" fmla="*/ 1680519 w 2018271"/>
              <a:gd name="connsiteY88" fmla="*/ 378940 h 823783"/>
              <a:gd name="connsiteX89" fmla="*/ 1688757 w 2018271"/>
              <a:gd name="connsiteY89" fmla="*/ 345989 h 823783"/>
              <a:gd name="connsiteX90" fmla="*/ 1721709 w 2018271"/>
              <a:gd name="connsiteY90" fmla="*/ 378940 h 823783"/>
              <a:gd name="connsiteX91" fmla="*/ 1754660 w 2018271"/>
              <a:gd name="connsiteY91" fmla="*/ 337751 h 823783"/>
              <a:gd name="connsiteX92" fmla="*/ 1779373 w 2018271"/>
              <a:gd name="connsiteY92" fmla="*/ 354227 h 823783"/>
              <a:gd name="connsiteX93" fmla="*/ 1795849 w 2018271"/>
              <a:gd name="connsiteY93" fmla="*/ 378940 h 823783"/>
              <a:gd name="connsiteX94" fmla="*/ 1820563 w 2018271"/>
              <a:gd name="connsiteY94" fmla="*/ 296562 h 823783"/>
              <a:gd name="connsiteX95" fmla="*/ 1828800 w 2018271"/>
              <a:gd name="connsiteY95" fmla="*/ 321275 h 823783"/>
              <a:gd name="connsiteX96" fmla="*/ 1861752 w 2018271"/>
              <a:gd name="connsiteY96" fmla="*/ 378940 h 823783"/>
              <a:gd name="connsiteX97" fmla="*/ 1869990 w 2018271"/>
              <a:gd name="connsiteY97" fmla="*/ 345989 h 823783"/>
              <a:gd name="connsiteX98" fmla="*/ 1878227 w 2018271"/>
              <a:gd name="connsiteY98" fmla="*/ 304800 h 823783"/>
              <a:gd name="connsiteX99" fmla="*/ 1894703 w 2018271"/>
              <a:gd name="connsiteY99" fmla="*/ 280086 h 823783"/>
              <a:gd name="connsiteX100" fmla="*/ 1902941 w 2018271"/>
              <a:gd name="connsiteY100" fmla="*/ 255373 h 823783"/>
              <a:gd name="connsiteX101" fmla="*/ 1919417 w 2018271"/>
              <a:gd name="connsiteY101" fmla="*/ 255373 h 823783"/>
              <a:gd name="connsiteX102" fmla="*/ 1944130 w 2018271"/>
              <a:gd name="connsiteY102" fmla="*/ 247135 h 823783"/>
              <a:gd name="connsiteX103" fmla="*/ 1985319 w 2018271"/>
              <a:gd name="connsiteY103" fmla="*/ 214183 h 823783"/>
              <a:gd name="connsiteX104" fmla="*/ 2018271 w 2018271"/>
              <a:gd name="connsiteY104" fmla="*/ 189470 h 823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2018271" h="823783">
                <a:moveTo>
                  <a:pt x="0" y="41189"/>
                </a:moveTo>
                <a:cubicBezTo>
                  <a:pt x="13730" y="35697"/>
                  <a:pt x="27964" y="31326"/>
                  <a:pt x="41190" y="24713"/>
                </a:cubicBezTo>
                <a:cubicBezTo>
                  <a:pt x="105061" y="-7223"/>
                  <a:pt x="28503" y="20702"/>
                  <a:pt x="90617" y="0"/>
                </a:cubicBezTo>
                <a:cubicBezTo>
                  <a:pt x="98572" y="39778"/>
                  <a:pt x="104273" y="37724"/>
                  <a:pt x="90617" y="74140"/>
                </a:cubicBezTo>
                <a:cubicBezTo>
                  <a:pt x="86305" y="85638"/>
                  <a:pt x="78978" y="95804"/>
                  <a:pt x="74141" y="107091"/>
                </a:cubicBezTo>
                <a:cubicBezTo>
                  <a:pt x="70720" y="115072"/>
                  <a:pt x="57219" y="131805"/>
                  <a:pt x="65903" y="131805"/>
                </a:cubicBezTo>
                <a:cubicBezTo>
                  <a:pt x="86816" y="131805"/>
                  <a:pt x="104669" y="116043"/>
                  <a:pt x="123568" y="107091"/>
                </a:cubicBezTo>
                <a:cubicBezTo>
                  <a:pt x="156862" y="91320"/>
                  <a:pt x="192949" y="79768"/>
                  <a:pt x="222422" y="57664"/>
                </a:cubicBezTo>
                <a:cubicBezTo>
                  <a:pt x="233406" y="49426"/>
                  <a:pt x="243730" y="40228"/>
                  <a:pt x="255373" y="32951"/>
                </a:cubicBezTo>
                <a:cubicBezTo>
                  <a:pt x="265787" y="26442"/>
                  <a:pt x="277663" y="22568"/>
                  <a:pt x="288325" y="16475"/>
                </a:cubicBezTo>
                <a:cubicBezTo>
                  <a:pt x="296921" y="11563"/>
                  <a:pt x="304800" y="5492"/>
                  <a:pt x="313038" y="0"/>
                </a:cubicBezTo>
                <a:lnTo>
                  <a:pt x="296563" y="49427"/>
                </a:lnTo>
                <a:cubicBezTo>
                  <a:pt x="286055" y="80952"/>
                  <a:pt x="267427" y="138437"/>
                  <a:pt x="255373" y="156519"/>
                </a:cubicBezTo>
                <a:cubicBezTo>
                  <a:pt x="249881" y="164757"/>
                  <a:pt x="242919" y="172185"/>
                  <a:pt x="238898" y="181232"/>
                </a:cubicBezTo>
                <a:cubicBezTo>
                  <a:pt x="199686" y="269459"/>
                  <a:pt x="243232" y="199444"/>
                  <a:pt x="205946" y="255373"/>
                </a:cubicBezTo>
                <a:cubicBezTo>
                  <a:pt x="203200" y="263611"/>
                  <a:pt x="189026" y="280086"/>
                  <a:pt x="197709" y="280086"/>
                </a:cubicBezTo>
                <a:cubicBezTo>
                  <a:pt x="211439" y="280086"/>
                  <a:pt x="219017" y="262650"/>
                  <a:pt x="230660" y="255373"/>
                </a:cubicBezTo>
                <a:cubicBezTo>
                  <a:pt x="241074" y="248864"/>
                  <a:pt x="252949" y="244990"/>
                  <a:pt x="263611" y="238897"/>
                </a:cubicBezTo>
                <a:cubicBezTo>
                  <a:pt x="304278" y="215659"/>
                  <a:pt x="274124" y="227178"/>
                  <a:pt x="321276" y="197708"/>
                </a:cubicBezTo>
                <a:cubicBezTo>
                  <a:pt x="331690" y="191199"/>
                  <a:pt x="343565" y="187325"/>
                  <a:pt x="354227" y="181232"/>
                </a:cubicBezTo>
                <a:cubicBezTo>
                  <a:pt x="398938" y="155682"/>
                  <a:pt x="358347" y="171620"/>
                  <a:pt x="403654" y="156519"/>
                </a:cubicBezTo>
                <a:cubicBezTo>
                  <a:pt x="385080" y="212245"/>
                  <a:pt x="409609" y="144609"/>
                  <a:pt x="370703" y="222421"/>
                </a:cubicBezTo>
                <a:cubicBezTo>
                  <a:pt x="366820" y="230188"/>
                  <a:pt x="366348" y="239368"/>
                  <a:pt x="362465" y="247135"/>
                </a:cubicBezTo>
                <a:cubicBezTo>
                  <a:pt x="358037" y="255990"/>
                  <a:pt x="350011" y="262801"/>
                  <a:pt x="345990" y="271848"/>
                </a:cubicBezTo>
                <a:cubicBezTo>
                  <a:pt x="338937" y="287718"/>
                  <a:pt x="335964" y="305150"/>
                  <a:pt x="329514" y="321275"/>
                </a:cubicBezTo>
                <a:cubicBezTo>
                  <a:pt x="318530" y="348735"/>
                  <a:pt x="309790" y="377202"/>
                  <a:pt x="296563" y="403654"/>
                </a:cubicBezTo>
                <a:lnTo>
                  <a:pt x="263611" y="469556"/>
                </a:lnTo>
                <a:cubicBezTo>
                  <a:pt x="240002" y="587599"/>
                  <a:pt x="273003" y="441381"/>
                  <a:pt x="238898" y="543697"/>
                </a:cubicBezTo>
                <a:cubicBezTo>
                  <a:pt x="234470" y="556980"/>
                  <a:pt x="220759" y="574985"/>
                  <a:pt x="230660" y="584886"/>
                </a:cubicBezTo>
                <a:cubicBezTo>
                  <a:pt x="241769" y="595995"/>
                  <a:pt x="285534" y="545981"/>
                  <a:pt x="288325" y="543697"/>
                </a:cubicBezTo>
                <a:cubicBezTo>
                  <a:pt x="309577" y="526309"/>
                  <a:pt x="332260" y="510746"/>
                  <a:pt x="354227" y="494270"/>
                </a:cubicBezTo>
                <a:cubicBezTo>
                  <a:pt x="365211" y="486032"/>
                  <a:pt x="377470" y="479265"/>
                  <a:pt x="387179" y="469556"/>
                </a:cubicBezTo>
                <a:cubicBezTo>
                  <a:pt x="398163" y="458572"/>
                  <a:pt x="407703" y="445925"/>
                  <a:pt x="420130" y="436605"/>
                </a:cubicBezTo>
                <a:cubicBezTo>
                  <a:pt x="429954" y="429237"/>
                  <a:pt x="443258" y="427497"/>
                  <a:pt x="453082" y="420129"/>
                </a:cubicBezTo>
                <a:cubicBezTo>
                  <a:pt x="465509" y="410809"/>
                  <a:pt x="474239" y="397287"/>
                  <a:pt x="486033" y="387178"/>
                </a:cubicBezTo>
                <a:cubicBezTo>
                  <a:pt x="506358" y="369756"/>
                  <a:pt x="511539" y="370438"/>
                  <a:pt x="535460" y="362464"/>
                </a:cubicBezTo>
                <a:cubicBezTo>
                  <a:pt x="532714" y="439351"/>
                  <a:pt x="527222" y="516188"/>
                  <a:pt x="527222" y="593124"/>
                </a:cubicBezTo>
                <a:cubicBezTo>
                  <a:pt x="527222" y="642627"/>
                  <a:pt x="521861" y="693806"/>
                  <a:pt x="535460" y="741405"/>
                </a:cubicBezTo>
                <a:cubicBezTo>
                  <a:pt x="539232" y="754606"/>
                  <a:pt x="551132" y="718787"/>
                  <a:pt x="560173" y="708454"/>
                </a:cubicBezTo>
                <a:cubicBezTo>
                  <a:pt x="570402" y="696764"/>
                  <a:pt x="583588" y="687764"/>
                  <a:pt x="593125" y="675502"/>
                </a:cubicBezTo>
                <a:cubicBezTo>
                  <a:pt x="602955" y="662863"/>
                  <a:pt x="608008" y="646952"/>
                  <a:pt x="617838" y="634313"/>
                </a:cubicBezTo>
                <a:cubicBezTo>
                  <a:pt x="627375" y="622052"/>
                  <a:pt x="641253" y="613623"/>
                  <a:pt x="650790" y="601362"/>
                </a:cubicBezTo>
                <a:cubicBezTo>
                  <a:pt x="660620" y="588723"/>
                  <a:pt x="665673" y="572812"/>
                  <a:pt x="675503" y="560173"/>
                </a:cubicBezTo>
                <a:cubicBezTo>
                  <a:pt x="685040" y="547912"/>
                  <a:pt x="698225" y="538911"/>
                  <a:pt x="708454" y="527221"/>
                </a:cubicBezTo>
                <a:cubicBezTo>
                  <a:pt x="751368" y="478177"/>
                  <a:pt x="712904" y="507779"/>
                  <a:pt x="757882" y="477794"/>
                </a:cubicBezTo>
                <a:cubicBezTo>
                  <a:pt x="765589" y="454671"/>
                  <a:pt x="771759" y="418421"/>
                  <a:pt x="782595" y="494270"/>
                </a:cubicBezTo>
                <a:cubicBezTo>
                  <a:pt x="788821" y="537848"/>
                  <a:pt x="787697" y="582166"/>
                  <a:pt x="790833" y="626075"/>
                </a:cubicBezTo>
                <a:cubicBezTo>
                  <a:pt x="793189" y="659057"/>
                  <a:pt x="796325" y="691978"/>
                  <a:pt x="799071" y="724929"/>
                </a:cubicBezTo>
                <a:cubicBezTo>
                  <a:pt x="818293" y="700216"/>
                  <a:pt x="840628" y="677636"/>
                  <a:pt x="856736" y="650789"/>
                </a:cubicBezTo>
                <a:cubicBezTo>
                  <a:pt x="864974" y="637059"/>
                  <a:pt x="872335" y="622764"/>
                  <a:pt x="881449" y="609600"/>
                </a:cubicBezTo>
                <a:cubicBezTo>
                  <a:pt x="897079" y="587023"/>
                  <a:pt x="914400" y="565665"/>
                  <a:pt x="930876" y="543697"/>
                </a:cubicBezTo>
                <a:lnTo>
                  <a:pt x="955590" y="510746"/>
                </a:lnTo>
                <a:cubicBezTo>
                  <a:pt x="958336" y="502508"/>
                  <a:pt x="955143" y="486032"/>
                  <a:pt x="963827" y="486032"/>
                </a:cubicBezTo>
                <a:cubicBezTo>
                  <a:pt x="973728" y="486032"/>
                  <a:pt x="979349" y="500891"/>
                  <a:pt x="980303" y="510746"/>
                </a:cubicBezTo>
                <a:cubicBezTo>
                  <a:pt x="987714" y="587324"/>
                  <a:pt x="985795" y="664519"/>
                  <a:pt x="988541" y="741405"/>
                </a:cubicBezTo>
                <a:cubicBezTo>
                  <a:pt x="1007763" y="716691"/>
                  <a:pt x="1032204" y="695267"/>
                  <a:pt x="1046206" y="667264"/>
                </a:cubicBezTo>
                <a:cubicBezTo>
                  <a:pt x="1051698" y="656280"/>
                  <a:pt x="1056364" y="644843"/>
                  <a:pt x="1062682" y="634313"/>
                </a:cubicBezTo>
                <a:cubicBezTo>
                  <a:pt x="1072870" y="617334"/>
                  <a:pt x="1095633" y="584886"/>
                  <a:pt x="1095633" y="584886"/>
                </a:cubicBezTo>
                <a:cubicBezTo>
                  <a:pt x="1103039" y="614507"/>
                  <a:pt x="1106880" y="627653"/>
                  <a:pt x="1112109" y="659027"/>
                </a:cubicBezTo>
                <a:cubicBezTo>
                  <a:pt x="1120024" y="706520"/>
                  <a:pt x="1119463" y="720513"/>
                  <a:pt x="1128584" y="766119"/>
                </a:cubicBezTo>
                <a:cubicBezTo>
                  <a:pt x="1133756" y="791978"/>
                  <a:pt x="1137208" y="800229"/>
                  <a:pt x="1145060" y="823783"/>
                </a:cubicBezTo>
                <a:cubicBezTo>
                  <a:pt x="1156044" y="818291"/>
                  <a:pt x="1169328" y="815991"/>
                  <a:pt x="1178011" y="807308"/>
                </a:cubicBezTo>
                <a:cubicBezTo>
                  <a:pt x="1200150" y="785169"/>
                  <a:pt x="1213537" y="755305"/>
                  <a:pt x="1235676" y="733167"/>
                </a:cubicBezTo>
                <a:lnTo>
                  <a:pt x="1260390" y="708454"/>
                </a:lnTo>
                <a:cubicBezTo>
                  <a:pt x="1265882" y="697470"/>
                  <a:pt x="1272553" y="687000"/>
                  <a:pt x="1276865" y="675502"/>
                </a:cubicBezTo>
                <a:cubicBezTo>
                  <a:pt x="1297757" y="619788"/>
                  <a:pt x="1273432" y="664289"/>
                  <a:pt x="1293341" y="617837"/>
                </a:cubicBezTo>
                <a:cubicBezTo>
                  <a:pt x="1298178" y="606550"/>
                  <a:pt x="1304325" y="595870"/>
                  <a:pt x="1309817" y="584886"/>
                </a:cubicBezTo>
                <a:cubicBezTo>
                  <a:pt x="1318521" y="606647"/>
                  <a:pt x="1328073" y="628190"/>
                  <a:pt x="1334530" y="650789"/>
                </a:cubicBezTo>
                <a:cubicBezTo>
                  <a:pt x="1337640" y="661675"/>
                  <a:pt x="1340022" y="672756"/>
                  <a:pt x="1342768" y="683740"/>
                </a:cubicBezTo>
                <a:cubicBezTo>
                  <a:pt x="1356498" y="656281"/>
                  <a:pt x="1380567" y="631875"/>
                  <a:pt x="1383957" y="601362"/>
                </a:cubicBezTo>
                <a:cubicBezTo>
                  <a:pt x="1394339" y="507923"/>
                  <a:pt x="1388678" y="551837"/>
                  <a:pt x="1400433" y="469556"/>
                </a:cubicBezTo>
                <a:cubicBezTo>
                  <a:pt x="1403179" y="483286"/>
                  <a:pt x="1404243" y="497463"/>
                  <a:pt x="1408671" y="510746"/>
                </a:cubicBezTo>
                <a:cubicBezTo>
                  <a:pt x="1412554" y="522396"/>
                  <a:pt x="1420309" y="532410"/>
                  <a:pt x="1425146" y="543697"/>
                </a:cubicBezTo>
                <a:cubicBezTo>
                  <a:pt x="1428567" y="551678"/>
                  <a:pt x="1430638" y="560172"/>
                  <a:pt x="1433384" y="568410"/>
                </a:cubicBezTo>
                <a:cubicBezTo>
                  <a:pt x="1436130" y="560172"/>
                  <a:pt x="1439919" y="552212"/>
                  <a:pt x="1441622" y="543697"/>
                </a:cubicBezTo>
                <a:cubicBezTo>
                  <a:pt x="1448174" y="510940"/>
                  <a:pt x="1458098" y="444843"/>
                  <a:pt x="1458098" y="444843"/>
                </a:cubicBezTo>
                <a:cubicBezTo>
                  <a:pt x="1463590" y="455827"/>
                  <a:pt x="1468480" y="467132"/>
                  <a:pt x="1474573" y="477794"/>
                </a:cubicBezTo>
                <a:cubicBezTo>
                  <a:pt x="1479485" y="486390"/>
                  <a:pt x="1486621" y="493652"/>
                  <a:pt x="1491049" y="502508"/>
                </a:cubicBezTo>
                <a:cubicBezTo>
                  <a:pt x="1494932" y="510275"/>
                  <a:pt x="1496541" y="518983"/>
                  <a:pt x="1499287" y="527221"/>
                </a:cubicBezTo>
                <a:cubicBezTo>
                  <a:pt x="1504779" y="516237"/>
                  <a:pt x="1510926" y="505557"/>
                  <a:pt x="1515763" y="494270"/>
                </a:cubicBezTo>
                <a:cubicBezTo>
                  <a:pt x="1522850" y="477732"/>
                  <a:pt x="1528060" y="453316"/>
                  <a:pt x="1532238" y="436605"/>
                </a:cubicBezTo>
                <a:cubicBezTo>
                  <a:pt x="1537730" y="444843"/>
                  <a:pt x="1539005" y="459377"/>
                  <a:pt x="1548714" y="461319"/>
                </a:cubicBezTo>
                <a:cubicBezTo>
                  <a:pt x="1558422" y="463261"/>
                  <a:pt x="1567242" y="452574"/>
                  <a:pt x="1573427" y="444843"/>
                </a:cubicBezTo>
                <a:cubicBezTo>
                  <a:pt x="1577724" y="439471"/>
                  <a:pt x="1589365" y="389331"/>
                  <a:pt x="1589903" y="387178"/>
                </a:cubicBezTo>
                <a:cubicBezTo>
                  <a:pt x="1595395" y="395416"/>
                  <a:pt x="1596671" y="413833"/>
                  <a:pt x="1606379" y="411891"/>
                </a:cubicBezTo>
                <a:cubicBezTo>
                  <a:pt x="1628488" y="407469"/>
                  <a:pt x="1635511" y="361265"/>
                  <a:pt x="1639330" y="345989"/>
                </a:cubicBezTo>
                <a:cubicBezTo>
                  <a:pt x="1644822" y="356973"/>
                  <a:pt x="1649713" y="368278"/>
                  <a:pt x="1655806" y="378940"/>
                </a:cubicBezTo>
                <a:cubicBezTo>
                  <a:pt x="1660718" y="387536"/>
                  <a:pt x="1662381" y="403654"/>
                  <a:pt x="1672282" y="403654"/>
                </a:cubicBezTo>
                <a:cubicBezTo>
                  <a:pt x="1680966" y="403654"/>
                  <a:pt x="1678134" y="387289"/>
                  <a:pt x="1680519" y="378940"/>
                </a:cubicBezTo>
                <a:cubicBezTo>
                  <a:pt x="1683629" y="368054"/>
                  <a:pt x="1686011" y="356973"/>
                  <a:pt x="1688757" y="345989"/>
                </a:cubicBezTo>
                <a:cubicBezTo>
                  <a:pt x="1699741" y="356973"/>
                  <a:pt x="1706773" y="374673"/>
                  <a:pt x="1721709" y="378940"/>
                </a:cubicBezTo>
                <a:cubicBezTo>
                  <a:pt x="1744389" y="385420"/>
                  <a:pt x="1751411" y="347499"/>
                  <a:pt x="1754660" y="337751"/>
                </a:cubicBezTo>
                <a:cubicBezTo>
                  <a:pt x="1762898" y="343243"/>
                  <a:pt x="1772372" y="347226"/>
                  <a:pt x="1779373" y="354227"/>
                </a:cubicBezTo>
                <a:cubicBezTo>
                  <a:pt x="1786374" y="361228"/>
                  <a:pt x="1787929" y="384880"/>
                  <a:pt x="1795849" y="378940"/>
                </a:cubicBezTo>
                <a:cubicBezTo>
                  <a:pt x="1802020" y="374312"/>
                  <a:pt x="1817165" y="310154"/>
                  <a:pt x="1820563" y="296562"/>
                </a:cubicBezTo>
                <a:cubicBezTo>
                  <a:pt x="1823309" y="304800"/>
                  <a:pt x="1825380" y="313294"/>
                  <a:pt x="1828800" y="321275"/>
                </a:cubicBezTo>
                <a:cubicBezTo>
                  <a:pt x="1841342" y="350540"/>
                  <a:pt x="1845205" y="354121"/>
                  <a:pt x="1861752" y="378940"/>
                </a:cubicBezTo>
                <a:cubicBezTo>
                  <a:pt x="1864498" y="367956"/>
                  <a:pt x="1867534" y="357041"/>
                  <a:pt x="1869990" y="345989"/>
                </a:cubicBezTo>
                <a:cubicBezTo>
                  <a:pt x="1873027" y="332321"/>
                  <a:pt x="1873311" y="317910"/>
                  <a:pt x="1878227" y="304800"/>
                </a:cubicBezTo>
                <a:cubicBezTo>
                  <a:pt x="1881703" y="295530"/>
                  <a:pt x="1890275" y="288942"/>
                  <a:pt x="1894703" y="280086"/>
                </a:cubicBezTo>
                <a:cubicBezTo>
                  <a:pt x="1898586" y="272319"/>
                  <a:pt x="1900195" y="263611"/>
                  <a:pt x="1902941" y="255373"/>
                </a:cubicBezTo>
                <a:cubicBezTo>
                  <a:pt x="1919417" y="304799"/>
                  <a:pt x="1902941" y="271849"/>
                  <a:pt x="1919417" y="255373"/>
                </a:cubicBezTo>
                <a:cubicBezTo>
                  <a:pt x="1925557" y="249233"/>
                  <a:pt x="1935892" y="249881"/>
                  <a:pt x="1944130" y="247135"/>
                </a:cubicBezTo>
                <a:cubicBezTo>
                  <a:pt x="1980977" y="191865"/>
                  <a:pt x="1937572" y="246014"/>
                  <a:pt x="1985319" y="214183"/>
                </a:cubicBezTo>
                <a:cubicBezTo>
                  <a:pt x="2025301" y="187528"/>
                  <a:pt x="1995242" y="189470"/>
                  <a:pt x="2018271" y="18947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DE3EA6EC-87FC-DF4E-7B89-F444B4BFB491}"/>
              </a:ext>
            </a:extLst>
          </p:cNvPr>
          <p:cNvGrpSpPr/>
          <p:nvPr/>
        </p:nvGrpSpPr>
        <p:grpSpPr>
          <a:xfrm>
            <a:off x="7282543" y="735191"/>
            <a:ext cx="4669971" cy="5312513"/>
            <a:chOff x="7282543" y="735191"/>
            <a:chExt cx="4669971" cy="5312513"/>
          </a:xfrm>
        </p:grpSpPr>
        <p:sp>
          <p:nvSpPr>
            <p:cNvPr id="9" name="Rounded Rectangle 8">
              <a:extLst>
                <a:ext uri="{FF2B5EF4-FFF2-40B4-BE49-F238E27FC236}">
                  <a16:creationId xmlns:a16="http://schemas.microsoft.com/office/drawing/2014/main" id="{4724D96C-B4AB-37F9-8C59-C7106EAB1197}"/>
                </a:ext>
              </a:extLst>
            </p:cNvPr>
            <p:cNvSpPr/>
            <p:nvPr/>
          </p:nvSpPr>
          <p:spPr>
            <a:xfrm>
              <a:off x="7282543" y="735191"/>
              <a:ext cx="4669971" cy="4870952"/>
            </a:xfrm>
            <a:prstGeom prst="roundRect">
              <a:avLst>
                <a:gd name="adj" fmla="val 2914"/>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203C2ED-6F6B-4467-288C-0C1373CF8AD7}"/>
                </a:ext>
              </a:extLst>
            </p:cNvPr>
            <p:cNvSpPr txBox="1"/>
            <p:nvPr/>
          </p:nvSpPr>
          <p:spPr>
            <a:xfrm>
              <a:off x="7308746" y="1523389"/>
              <a:ext cx="4643768" cy="4524315"/>
            </a:xfrm>
            <a:prstGeom prst="rect">
              <a:avLst/>
            </a:prstGeom>
            <a:noFill/>
          </p:spPr>
          <p:txBody>
            <a:bodyPr wrap="square">
              <a:spAutoFit/>
            </a:bodyPr>
            <a:lstStyle/>
            <a:p>
              <a:pPr algn="ctr"/>
              <a:r>
                <a:rPr lang="en-US" sz="3600" dirty="0">
                  <a:solidFill>
                    <a:schemeClr val="bg1"/>
                  </a:solidFill>
                  <a:latin typeface="Helvetica Light" panose="020B0403020202020204" pitchFamily="34" charset="0"/>
                </a:rPr>
                <a:t>we can then </a:t>
              </a:r>
              <a:br>
                <a:rPr lang="en-US" sz="3600" dirty="0">
                  <a:solidFill>
                    <a:schemeClr val="bg1"/>
                  </a:solidFill>
                  <a:latin typeface="Helvetica Light" panose="020B0403020202020204" pitchFamily="34" charset="0"/>
                </a:rPr>
              </a:br>
              <a:r>
                <a:rPr lang="en-US" sz="3600" dirty="0">
                  <a:solidFill>
                    <a:schemeClr val="bg1"/>
                  </a:solidFill>
                  <a:latin typeface="Helvetica Light" panose="020B0403020202020204" pitchFamily="34" charset="0"/>
                </a:rPr>
                <a:t>measure the </a:t>
              </a:r>
              <a:br>
                <a:rPr lang="en-US" sz="3600" dirty="0">
                  <a:solidFill>
                    <a:schemeClr val="bg1"/>
                  </a:solidFill>
                  <a:latin typeface="Helvetica Light" panose="020B0403020202020204" pitchFamily="34" charset="0"/>
                </a:rPr>
              </a:br>
              <a:r>
                <a:rPr lang="en-US" sz="3600" i="1" dirty="0">
                  <a:solidFill>
                    <a:schemeClr val="bg1"/>
                  </a:solidFill>
                  <a:latin typeface="Helvetica Light" panose="020B0403020202020204" pitchFamily="34" charset="0"/>
                </a:rPr>
                <a:t>strength</a:t>
              </a:r>
              <a:r>
                <a:rPr lang="en-US" sz="3600" dirty="0">
                  <a:solidFill>
                    <a:schemeClr val="bg1"/>
                  </a:solidFill>
                  <a:latin typeface="Helvetica Light" panose="020B0403020202020204" pitchFamily="34" charset="0"/>
                </a:rPr>
                <a:t> of that selection and the slope of the landscape</a:t>
              </a:r>
            </a:p>
            <a:p>
              <a:pPr algn="ctr"/>
              <a:endParaRPr lang="en-US" sz="3600" dirty="0">
                <a:solidFill>
                  <a:schemeClr val="bg1"/>
                </a:solidFill>
                <a:latin typeface="Helvetica Light" panose="020B0403020202020204" pitchFamily="34" charset="0"/>
              </a:endParaRPr>
            </a:p>
            <a:p>
              <a:pPr algn="ctr"/>
              <a:endParaRPr lang="en-US" sz="3600" dirty="0">
                <a:solidFill>
                  <a:schemeClr val="bg1"/>
                </a:solidFill>
                <a:latin typeface="Helvetica Light" panose="020B0403020202020204" pitchFamily="34" charset="0"/>
              </a:endParaRPr>
            </a:p>
          </p:txBody>
        </p:sp>
      </p:grpSp>
      <p:sp>
        <p:nvSpPr>
          <p:cNvPr id="19" name="Rectangle 18">
            <a:extLst>
              <a:ext uri="{FF2B5EF4-FFF2-40B4-BE49-F238E27FC236}">
                <a16:creationId xmlns:a16="http://schemas.microsoft.com/office/drawing/2014/main" id="{A6FFA842-9BD5-6A3D-478C-26B41B2CB2E8}"/>
              </a:ext>
            </a:extLst>
          </p:cNvPr>
          <p:cNvSpPr/>
          <p:nvPr/>
        </p:nvSpPr>
        <p:spPr>
          <a:xfrm rot="2700000">
            <a:off x="4616208" y="3311752"/>
            <a:ext cx="150299" cy="15029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05924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A8F8FAD1-8EBF-7F3B-D121-D4A492FCEDB5}"/>
              </a:ext>
            </a:extLst>
          </p:cNvPr>
          <p:cNvGrpSpPr/>
          <p:nvPr/>
        </p:nvGrpSpPr>
        <p:grpSpPr>
          <a:xfrm>
            <a:off x="6365560" y="1270860"/>
            <a:ext cx="5534366" cy="4818312"/>
            <a:chOff x="82527" y="1378172"/>
            <a:chExt cx="5534366" cy="4818312"/>
          </a:xfrm>
        </p:grpSpPr>
        <p:grpSp>
          <p:nvGrpSpPr>
            <p:cNvPr id="36" name="Group 35">
              <a:extLst>
                <a:ext uri="{FF2B5EF4-FFF2-40B4-BE49-F238E27FC236}">
                  <a16:creationId xmlns:a16="http://schemas.microsoft.com/office/drawing/2014/main" id="{68EC1067-649A-EE4A-FFE7-A81F43F4026A}"/>
                </a:ext>
              </a:extLst>
            </p:cNvPr>
            <p:cNvGrpSpPr/>
            <p:nvPr/>
          </p:nvGrpSpPr>
          <p:grpSpPr>
            <a:xfrm>
              <a:off x="954250" y="1378172"/>
              <a:ext cx="4662643" cy="4101655"/>
              <a:chOff x="118819" y="532359"/>
              <a:chExt cx="6438900" cy="5664200"/>
            </a:xfrm>
          </p:grpSpPr>
          <p:cxnSp>
            <p:nvCxnSpPr>
              <p:cNvPr id="5" name="Straight Arrow Connector 4">
                <a:extLst>
                  <a:ext uri="{FF2B5EF4-FFF2-40B4-BE49-F238E27FC236}">
                    <a16:creationId xmlns:a16="http://schemas.microsoft.com/office/drawing/2014/main" id="{CD96406C-9D79-B974-1ABF-FC230BE596D0}"/>
                  </a:ext>
                </a:extLst>
              </p:cNvPr>
              <p:cNvCxnSpPr>
                <a:cxnSpLocks/>
              </p:cNvCxnSpPr>
              <p:nvPr/>
            </p:nvCxnSpPr>
            <p:spPr>
              <a:xfrm flipV="1">
                <a:off x="118819" y="532359"/>
                <a:ext cx="0" cy="5664200"/>
              </a:xfrm>
              <a:prstGeom prst="straightConnector1">
                <a:avLst/>
              </a:prstGeom>
              <a:ln w="57150" cap="rnd">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5B2315F-523F-D3E7-F398-CD3A70B558A6}"/>
                  </a:ext>
                </a:extLst>
              </p:cNvPr>
              <p:cNvCxnSpPr>
                <a:cxnSpLocks/>
              </p:cNvCxnSpPr>
              <p:nvPr/>
            </p:nvCxnSpPr>
            <p:spPr>
              <a:xfrm>
                <a:off x="118819" y="6196559"/>
                <a:ext cx="6438900" cy="0"/>
              </a:xfrm>
              <a:prstGeom prst="straightConnector1">
                <a:avLst/>
              </a:prstGeom>
              <a:ln w="57150" cap="rnd">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B12EDC74-385A-8992-3D4D-13C14EB29DD7}"/>
                </a:ext>
              </a:extLst>
            </p:cNvPr>
            <p:cNvSpPr txBox="1"/>
            <p:nvPr/>
          </p:nvSpPr>
          <p:spPr>
            <a:xfrm>
              <a:off x="895458" y="5553762"/>
              <a:ext cx="4203729" cy="642722"/>
            </a:xfrm>
            <a:prstGeom prst="rect">
              <a:avLst/>
            </a:prstGeom>
            <a:noFill/>
          </p:spPr>
          <p:txBody>
            <a:bodyPr wrap="square" lIns="90000" rtlCol="0">
              <a:noAutofit/>
            </a:bodyPr>
            <a:lstStyle/>
            <a:p>
              <a:pPr algn="ctr">
                <a:lnSpc>
                  <a:spcPts val="5000"/>
                </a:lnSpc>
              </a:pPr>
              <a:r>
                <a:rPr lang="en-US" sz="2800" dirty="0">
                  <a:ln>
                    <a:solidFill>
                      <a:schemeClr val="bg1">
                        <a:lumMod val="65000"/>
                      </a:schemeClr>
                    </a:solidFill>
                  </a:ln>
                  <a:solidFill>
                    <a:schemeClr val="bg1">
                      <a:lumMod val="65000"/>
                    </a:schemeClr>
                  </a:solidFill>
                  <a:latin typeface="Helvetica Light" panose="020B0403020202020204" pitchFamily="34" charset="0"/>
                </a:rPr>
                <a:t>Body Length (mm)</a:t>
              </a:r>
              <a:endParaRPr lang="en-US" sz="3600" dirty="0">
                <a:ln>
                  <a:solidFill>
                    <a:schemeClr val="bg1">
                      <a:lumMod val="65000"/>
                    </a:schemeClr>
                  </a:solidFill>
                </a:ln>
                <a:solidFill>
                  <a:schemeClr val="bg1">
                    <a:lumMod val="65000"/>
                  </a:schemeClr>
                </a:solidFill>
                <a:latin typeface="Helvetica Light" panose="020B0403020202020204" pitchFamily="34" charset="0"/>
              </a:endParaRPr>
            </a:p>
          </p:txBody>
        </p:sp>
        <p:sp>
          <p:nvSpPr>
            <p:cNvPr id="43" name="TextBox 42">
              <a:extLst>
                <a:ext uri="{FF2B5EF4-FFF2-40B4-BE49-F238E27FC236}">
                  <a16:creationId xmlns:a16="http://schemas.microsoft.com/office/drawing/2014/main" id="{3E56B4C3-471B-240C-1699-08ABE84568FE}"/>
                </a:ext>
              </a:extLst>
            </p:cNvPr>
            <p:cNvSpPr txBox="1"/>
            <p:nvPr/>
          </p:nvSpPr>
          <p:spPr>
            <a:xfrm rot="16200000">
              <a:off x="-1667645" y="3245354"/>
              <a:ext cx="4203729" cy="703385"/>
            </a:xfrm>
            <a:prstGeom prst="rect">
              <a:avLst/>
            </a:prstGeom>
            <a:noFill/>
          </p:spPr>
          <p:txBody>
            <a:bodyPr wrap="square" lIns="90000" rtlCol="0">
              <a:noAutofit/>
            </a:bodyPr>
            <a:lstStyle/>
            <a:p>
              <a:pPr algn="ctr">
                <a:lnSpc>
                  <a:spcPts val="5000"/>
                </a:lnSpc>
              </a:pPr>
              <a:r>
                <a:rPr lang="en-US" sz="2800" dirty="0">
                  <a:ln>
                    <a:solidFill>
                      <a:schemeClr val="bg1">
                        <a:lumMod val="65000"/>
                      </a:schemeClr>
                    </a:solidFill>
                  </a:ln>
                  <a:solidFill>
                    <a:schemeClr val="bg1">
                      <a:lumMod val="65000"/>
                    </a:schemeClr>
                  </a:solidFill>
                  <a:latin typeface="Helvetica Light" panose="020B0403020202020204" pitchFamily="34" charset="0"/>
                </a:rPr>
                <a:t>Leg Length (mm)</a:t>
              </a:r>
              <a:endParaRPr lang="en-US" sz="3600" dirty="0">
                <a:ln>
                  <a:solidFill>
                    <a:schemeClr val="bg1">
                      <a:lumMod val="65000"/>
                    </a:schemeClr>
                  </a:solidFill>
                </a:ln>
                <a:solidFill>
                  <a:schemeClr val="bg1">
                    <a:lumMod val="65000"/>
                  </a:schemeClr>
                </a:solidFill>
                <a:latin typeface="Helvetica Light" panose="020B0403020202020204" pitchFamily="34" charset="0"/>
              </a:endParaRPr>
            </a:p>
          </p:txBody>
        </p:sp>
        <p:pic>
          <p:nvPicPr>
            <p:cNvPr id="45" name="Picture 44">
              <a:extLst>
                <a:ext uri="{FF2B5EF4-FFF2-40B4-BE49-F238E27FC236}">
                  <a16:creationId xmlns:a16="http://schemas.microsoft.com/office/drawing/2014/main" id="{00582156-1747-7AEC-A4FD-224F813FD20D}"/>
                </a:ext>
              </a:extLst>
            </p:cNvPr>
            <p:cNvPicPr>
              <a:picLocks noChangeAspect="1"/>
            </p:cNvPicPr>
            <p:nvPr/>
          </p:nvPicPr>
          <p:blipFill rotWithShape="1">
            <a:blip r:embed="rId2"/>
            <a:srcRect l="26948" t="9989" r="14674" b="20837"/>
            <a:stretch/>
          </p:blipFill>
          <p:spPr>
            <a:xfrm rot="18019400">
              <a:off x="1343436" y="2863634"/>
              <a:ext cx="2465298" cy="2705856"/>
            </a:xfrm>
            <a:prstGeom prst="rect">
              <a:avLst/>
            </a:prstGeom>
          </p:spPr>
        </p:pic>
      </p:grpSp>
      <p:grpSp>
        <p:nvGrpSpPr>
          <p:cNvPr id="49" name="Group 48">
            <a:extLst>
              <a:ext uri="{FF2B5EF4-FFF2-40B4-BE49-F238E27FC236}">
                <a16:creationId xmlns:a16="http://schemas.microsoft.com/office/drawing/2014/main" id="{740B3E59-8BD2-354D-7D5A-B0319A32556D}"/>
              </a:ext>
            </a:extLst>
          </p:cNvPr>
          <p:cNvGrpSpPr/>
          <p:nvPr/>
        </p:nvGrpSpPr>
        <p:grpSpPr>
          <a:xfrm>
            <a:off x="0" y="0"/>
            <a:ext cx="6096000" cy="6858000"/>
            <a:chOff x="6096000" y="0"/>
            <a:chExt cx="6096000" cy="6858000"/>
          </a:xfrm>
          <a:solidFill>
            <a:schemeClr val="bg1">
              <a:lumMod val="65000"/>
            </a:schemeClr>
          </a:solidFill>
        </p:grpSpPr>
        <p:sp>
          <p:nvSpPr>
            <p:cNvPr id="8" name="Rectangle 7">
              <a:extLst>
                <a:ext uri="{FF2B5EF4-FFF2-40B4-BE49-F238E27FC236}">
                  <a16:creationId xmlns:a16="http://schemas.microsoft.com/office/drawing/2014/main" id="{7099B388-CC55-A8B6-06FC-2729D3F1AFCD}"/>
                </a:ext>
              </a:extLst>
            </p:cNvPr>
            <p:cNvSpPr/>
            <p:nvPr/>
          </p:nvSpPr>
          <p:spPr>
            <a:xfrm>
              <a:off x="6096000" y="0"/>
              <a:ext cx="6096000"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73F1621E-18F0-1324-CC4C-9CE21E11D353}"/>
                </a:ext>
              </a:extLst>
            </p:cNvPr>
            <p:cNvSpPr/>
            <p:nvPr/>
          </p:nvSpPr>
          <p:spPr>
            <a:xfrm>
              <a:off x="6677891" y="608800"/>
              <a:ext cx="4987636" cy="675238"/>
            </a:xfrm>
            <a:prstGeom prst="roundRect">
              <a:avLst>
                <a:gd name="adj" fmla="val 50000"/>
              </a:avLst>
            </a:prstGeom>
            <a:solidFill>
              <a:schemeClr val="bg1"/>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ounded Rectangle 3">
            <a:extLst>
              <a:ext uri="{FF2B5EF4-FFF2-40B4-BE49-F238E27FC236}">
                <a16:creationId xmlns:a16="http://schemas.microsoft.com/office/drawing/2014/main" id="{3FBFC8F3-7688-8467-2AD8-7FF7CF718ECE}"/>
              </a:ext>
            </a:extLst>
          </p:cNvPr>
          <p:cNvSpPr/>
          <p:nvPr/>
        </p:nvSpPr>
        <p:spPr>
          <a:xfrm>
            <a:off x="821655" y="4904485"/>
            <a:ext cx="4522242" cy="1555691"/>
          </a:xfrm>
          <a:prstGeom prst="roundRect">
            <a:avLst>
              <a:gd name="adj" fmla="val 50000"/>
            </a:avLst>
          </a:prstGeom>
          <a:solidFill>
            <a:schemeClr val="bg1"/>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248AEDF-6D1C-30D7-8989-D50CDAC3E348}"/>
              </a:ext>
            </a:extLst>
          </p:cNvPr>
          <p:cNvSpPr txBox="1"/>
          <p:nvPr/>
        </p:nvSpPr>
        <p:spPr>
          <a:xfrm>
            <a:off x="269560" y="572105"/>
            <a:ext cx="5674035" cy="6049884"/>
          </a:xfrm>
          <a:prstGeom prst="rect">
            <a:avLst/>
          </a:prstGeom>
          <a:noFill/>
        </p:spPr>
        <p:txBody>
          <a:bodyPr wrap="square" lIns="90000" rtlCol="0">
            <a:noAutofit/>
          </a:bodyPr>
          <a:lstStyle/>
          <a:p>
            <a:pPr algn="ctr">
              <a:lnSpc>
                <a:spcPts val="5000"/>
              </a:lnSpc>
            </a:pPr>
            <a:r>
              <a:rPr lang="en-US" sz="3600" dirty="0">
                <a:solidFill>
                  <a:schemeClr val="bg1">
                    <a:lumMod val="65000"/>
                  </a:schemeClr>
                </a:solidFill>
                <a:latin typeface="Helvetica Light" panose="020B0403020202020204" pitchFamily="34" charset="0"/>
              </a:rPr>
              <a:t>what if things change?</a:t>
            </a:r>
            <a:endParaRPr lang="en-US" sz="3600" i="1" dirty="0">
              <a:solidFill>
                <a:schemeClr val="bg1">
                  <a:lumMod val="65000"/>
                </a:schemeClr>
              </a:solidFill>
              <a:latin typeface="Helvetica Light" panose="020B0403020202020204" pitchFamily="34" charset="0"/>
            </a:endParaRPr>
          </a:p>
          <a:p>
            <a:pPr algn="ctr">
              <a:lnSpc>
                <a:spcPts val="5000"/>
              </a:lnSpc>
            </a:pPr>
            <a:r>
              <a:rPr lang="en-US" sz="3200" dirty="0">
                <a:solidFill>
                  <a:schemeClr val="bg1"/>
                </a:solidFill>
                <a:latin typeface="Helvetica Light" panose="020B0403020202020204" pitchFamily="34" charset="0"/>
              </a:rPr>
              <a:t>____________</a:t>
            </a:r>
          </a:p>
          <a:p>
            <a:pPr marL="457200" indent="-457200">
              <a:lnSpc>
                <a:spcPts val="5000"/>
              </a:lnSpc>
              <a:buFont typeface="Arial" panose="020B0604020202020204" pitchFamily="34" charset="0"/>
              <a:buChar char="•"/>
            </a:pPr>
            <a:r>
              <a:rPr lang="en-US" sz="3200" dirty="0">
                <a:solidFill>
                  <a:schemeClr val="bg1"/>
                </a:solidFill>
                <a:latin typeface="Helvetica Light" panose="020B0403020202020204" pitchFamily="34" charset="0"/>
              </a:rPr>
              <a:t>imagine the climate for your frogs has changed and they need to be able to jump farther.</a:t>
            </a:r>
          </a:p>
          <a:p>
            <a:pPr marL="457200" indent="-457200">
              <a:lnSpc>
                <a:spcPts val="5000"/>
              </a:lnSpc>
              <a:buFont typeface="Arial" panose="020B0604020202020204" pitchFamily="34" charset="0"/>
              <a:buChar char="•"/>
            </a:pPr>
            <a:endParaRPr lang="en-US" sz="3200" dirty="0">
              <a:solidFill>
                <a:schemeClr val="bg1"/>
              </a:solidFill>
              <a:latin typeface="Helvetica Light" panose="020B0403020202020204" pitchFamily="34" charset="0"/>
            </a:endParaRPr>
          </a:p>
          <a:p>
            <a:pPr algn="ctr">
              <a:lnSpc>
                <a:spcPts val="5000"/>
              </a:lnSpc>
            </a:pPr>
            <a:r>
              <a:rPr lang="en-US" sz="3200" dirty="0">
                <a:solidFill>
                  <a:schemeClr val="bg1">
                    <a:lumMod val="65000"/>
                  </a:schemeClr>
                </a:solidFill>
                <a:latin typeface="Helvetica Light" panose="020B0403020202020204" pitchFamily="34" charset="0"/>
              </a:rPr>
              <a:t>What happens to the landscape?</a:t>
            </a:r>
          </a:p>
          <a:p>
            <a:pPr>
              <a:lnSpc>
                <a:spcPts val="5000"/>
              </a:lnSpc>
            </a:pPr>
            <a:endParaRPr lang="en-US" sz="3200" dirty="0">
              <a:solidFill>
                <a:schemeClr val="bg1"/>
              </a:solidFill>
              <a:latin typeface="Helvetica Light" panose="020B0403020202020204" pitchFamily="34" charset="0"/>
            </a:endParaRPr>
          </a:p>
          <a:p>
            <a:pPr marL="457200" indent="-457200">
              <a:lnSpc>
                <a:spcPts val="5000"/>
              </a:lnSpc>
              <a:buFont typeface="Arial" panose="020B0604020202020204" pitchFamily="34" charset="0"/>
              <a:buChar char="•"/>
            </a:pPr>
            <a:endParaRPr lang="en-US" sz="3200" dirty="0">
              <a:solidFill>
                <a:schemeClr val="bg1"/>
              </a:solidFill>
              <a:latin typeface="Helvetica Light" panose="020B0403020202020204" pitchFamily="34" charset="0"/>
            </a:endParaRPr>
          </a:p>
          <a:p>
            <a:pPr marL="457200" indent="-457200" algn="ctr">
              <a:lnSpc>
                <a:spcPts val="5000"/>
              </a:lnSpc>
              <a:buFont typeface="Arial" panose="020B0604020202020204" pitchFamily="34" charset="0"/>
              <a:buChar char="•"/>
            </a:pPr>
            <a:endParaRPr lang="en-US" sz="3200" dirty="0">
              <a:solidFill>
                <a:schemeClr val="bg1"/>
              </a:solidFill>
              <a:latin typeface="Helvetica Light" panose="020B0403020202020204" pitchFamily="34" charset="0"/>
            </a:endParaRPr>
          </a:p>
          <a:p>
            <a:pPr marL="457200" indent="-457200" algn="ctr">
              <a:lnSpc>
                <a:spcPts val="5000"/>
              </a:lnSpc>
              <a:buFont typeface="Arial" panose="020B0604020202020204" pitchFamily="34" charset="0"/>
              <a:buChar char="•"/>
            </a:pPr>
            <a:endParaRPr lang="en-US" sz="3200" dirty="0">
              <a:solidFill>
                <a:schemeClr val="bg1"/>
              </a:solidFill>
              <a:latin typeface="Helvetica Light" panose="020B0403020202020204" pitchFamily="34" charset="0"/>
            </a:endParaRPr>
          </a:p>
        </p:txBody>
      </p:sp>
    </p:spTree>
    <p:extLst>
      <p:ext uri="{BB962C8B-B14F-4D97-AF65-F5344CB8AC3E}">
        <p14:creationId xmlns:p14="http://schemas.microsoft.com/office/powerpoint/2010/main" val="956999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A8F8FAD1-8EBF-7F3B-D121-D4A492FCEDB5}"/>
              </a:ext>
            </a:extLst>
          </p:cNvPr>
          <p:cNvGrpSpPr/>
          <p:nvPr/>
        </p:nvGrpSpPr>
        <p:grpSpPr>
          <a:xfrm>
            <a:off x="6365560" y="1270860"/>
            <a:ext cx="5534366" cy="4818312"/>
            <a:chOff x="82527" y="1378172"/>
            <a:chExt cx="5534366" cy="4818312"/>
          </a:xfrm>
        </p:grpSpPr>
        <p:grpSp>
          <p:nvGrpSpPr>
            <p:cNvPr id="36" name="Group 35">
              <a:extLst>
                <a:ext uri="{FF2B5EF4-FFF2-40B4-BE49-F238E27FC236}">
                  <a16:creationId xmlns:a16="http://schemas.microsoft.com/office/drawing/2014/main" id="{68EC1067-649A-EE4A-FFE7-A81F43F4026A}"/>
                </a:ext>
              </a:extLst>
            </p:cNvPr>
            <p:cNvGrpSpPr/>
            <p:nvPr/>
          </p:nvGrpSpPr>
          <p:grpSpPr>
            <a:xfrm>
              <a:off x="954250" y="1378172"/>
              <a:ext cx="4662643" cy="4101655"/>
              <a:chOff x="118819" y="532359"/>
              <a:chExt cx="6438900" cy="5664200"/>
            </a:xfrm>
          </p:grpSpPr>
          <p:cxnSp>
            <p:nvCxnSpPr>
              <p:cNvPr id="5" name="Straight Arrow Connector 4">
                <a:extLst>
                  <a:ext uri="{FF2B5EF4-FFF2-40B4-BE49-F238E27FC236}">
                    <a16:creationId xmlns:a16="http://schemas.microsoft.com/office/drawing/2014/main" id="{CD96406C-9D79-B974-1ABF-FC230BE596D0}"/>
                  </a:ext>
                </a:extLst>
              </p:cNvPr>
              <p:cNvCxnSpPr>
                <a:cxnSpLocks/>
              </p:cNvCxnSpPr>
              <p:nvPr/>
            </p:nvCxnSpPr>
            <p:spPr>
              <a:xfrm flipV="1">
                <a:off x="118819" y="532359"/>
                <a:ext cx="0" cy="5664200"/>
              </a:xfrm>
              <a:prstGeom prst="straightConnector1">
                <a:avLst/>
              </a:prstGeom>
              <a:ln w="57150" cap="rnd">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5B2315F-523F-D3E7-F398-CD3A70B558A6}"/>
                  </a:ext>
                </a:extLst>
              </p:cNvPr>
              <p:cNvCxnSpPr>
                <a:cxnSpLocks/>
              </p:cNvCxnSpPr>
              <p:nvPr/>
            </p:nvCxnSpPr>
            <p:spPr>
              <a:xfrm>
                <a:off x="118819" y="6196559"/>
                <a:ext cx="6438900" cy="0"/>
              </a:xfrm>
              <a:prstGeom prst="straightConnector1">
                <a:avLst/>
              </a:prstGeom>
              <a:ln w="57150" cap="rnd">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B12EDC74-385A-8992-3D4D-13C14EB29DD7}"/>
                </a:ext>
              </a:extLst>
            </p:cNvPr>
            <p:cNvSpPr txBox="1"/>
            <p:nvPr/>
          </p:nvSpPr>
          <p:spPr>
            <a:xfrm>
              <a:off x="895458" y="5553762"/>
              <a:ext cx="4203729" cy="642722"/>
            </a:xfrm>
            <a:prstGeom prst="rect">
              <a:avLst/>
            </a:prstGeom>
            <a:noFill/>
          </p:spPr>
          <p:txBody>
            <a:bodyPr wrap="square" lIns="90000" rtlCol="0">
              <a:noAutofit/>
            </a:bodyPr>
            <a:lstStyle/>
            <a:p>
              <a:pPr algn="ctr">
                <a:lnSpc>
                  <a:spcPts val="5000"/>
                </a:lnSpc>
              </a:pPr>
              <a:r>
                <a:rPr lang="en-US" sz="2800" dirty="0">
                  <a:ln>
                    <a:solidFill>
                      <a:schemeClr val="bg1">
                        <a:lumMod val="65000"/>
                      </a:schemeClr>
                    </a:solidFill>
                  </a:ln>
                  <a:solidFill>
                    <a:schemeClr val="bg1">
                      <a:lumMod val="65000"/>
                    </a:schemeClr>
                  </a:solidFill>
                  <a:latin typeface="Helvetica Light" panose="020B0403020202020204" pitchFamily="34" charset="0"/>
                </a:rPr>
                <a:t>Body Length (mm)</a:t>
              </a:r>
              <a:endParaRPr lang="en-US" sz="3600" dirty="0">
                <a:ln>
                  <a:solidFill>
                    <a:schemeClr val="bg1">
                      <a:lumMod val="65000"/>
                    </a:schemeClr>
                  </a:solidFill>
                </a:ln>
                <a:solidFill>
                  <a:schemeClr val="bg1">
                    <a:lumMod val="65000"/>
                  </a:schemeClr>
                </a:solidFill>
                <a:latin typeface="Helvetica Light" panose="020B0403020202020204" pitchFamily="34" charset="0"/>
              </a:endParaRPr>
            </a:p>
          </p:txBody>
        </p:sp>
        <p:sp>
          <p:nvSpPr>
            <p:cNvPr id="43" name="TextBox 42">
              <a:extLst>
                <a:ext uri="{FF2B5EF4-FFF2-40B4-BE49-F238E27FC236}">
                  <a16:creationId xmlns:a16="http://schemas.microsoft.com/office/drawing/2014/main" id="{3E56B4C3-471B-240C-1699-08ABE84568FE}"/>
                </a:ext>
              </a:extLst>
            </p:cNvPr>
            <p:cNvSpPr txBox="1"/>
            <p:nvPr/>
          </p:nvSpPr>
          <p:spPr>
            <a:xfrm rot="16200000">
              <a:off x="-1667645" y="3245354"/>
              <a:ext cx="4203729" cy="703385"/>
            </a:xfrm>
            <a:prstGeom prst="rect">
              <a:avLst/>
            </a:prstGeom>
            <a:noFill/>
          </p:spPr>
          <p:txBody>
            <a:bodyPr wrap="square" lIns="90000" rtlCol="0">
              <a:noAutofit/>
            </a:bodyPr>
            <a:lstStyle/>
            <a:p>
              <a:pPr algn="ctr">
                <a:lnSpc>
                  <a:spcPts val="5000"/>
                </a:lnSpc>
              </a:pPr>
              <a:r>
                <a:rPr lang="en-US" sz="2800" dirty="0">
                  <a:ln>
                    <a:solidFill>
                      <a:schemeClr val="bg1">
                        <a:lumMod val="65000"/>
                      </a:schemeClr>
                    </a:solidFill>
                  </a:ln>
                  <a:solidFill>
                    <a:schemeClr val="bg1">
                      <a:lumMod val="65000"/>
                    </a:schemeClr>
                  </a:solidFill>
                  <a:latin typeface="Helvetica Light" panose="020B0403020202020204" pitchFamily="34" charset="0"/>
                </a:rPr>
                <a:t>Leg Length (mm)</a:t>
              </a:r>
              <a:endParaRPr lang="en-US" sz="3600" dirty="0">
                <a:ln>
                  <a:solidFill>
                    <a:schemeClr val="bg1">
                      <a:lumMod val="65000"/>
                    </a:schemeClr>
                  </a:solidFill>
                </a:ln>
                <a:solidFill>
                  <a:schemeClr val="bg1">
                    <a:lumMod val="65000"/>
                  </a:schemeClr>
                </a:solidFill>
                <a:latin typeface="Helvetica Light" panose="020B0403020202020204" pitchFamily="34" charset="0"/>
              </a:endParaRPr>
            </a:p>
          </p:txBody>
        </p:sp>
        <p:pic>
          <p:nvPicPr>
            <p:cNvPr id="45" name="Picture 44">
              <a:extLst>
                <a:ext uri="{FF2B5EF4-FFF2-40B4-BE49-F238E27FC236}">
                  <a16:creationId xmlns:a16="http://schemas.microsoft.com/office/drawing/2014/main" id="{00582156-1747-7AEC-A4FD-224F813FD20D}"/>
                </a:ext>
              </a:extLst>
            </p:cNvPr>
            <p:cNvPicPr>
              <a:picLocks noChangeAspect="1"/>
            </p:cNvPicPr>
            <p:nvPr/>
          </p:nvPicPr>
          <p:blipFill rotWithShape="1">
            <a:blip r:embed="rId2">
              <a:alphaModFix amt="41000"/>
            </a:blip>
            <a:srcRect l="26948" t="9989" r="14674" b="20837"/>
            <a:stretch/>
          </p:blipFill>
          <p:spPr>
            <a:xfrm rot="18019400">
              <a:off x="1343436" y="2863634"/>
              <a:ext cx="2465298" cy="2705856"/>
            </a:xfrm>
            <a:prstGeom prst="rect">
              <a:avLst/>
            </a:prstGeom>
          </p:spPr>
        </p:pic>
      </p:grpSp>
      <p:grpSp>
        <p:nvGrpSpPr>
          <p:cNvPr id="49" name="Group 48">
            <a:extLst>
              <a:ext uri="{FF2B5EF4-FFF2-40B4-BE49-F238E27FC236}">
                <a16:creationId xmlns:a16="http://schemas.microsoft.com/office/drawing/2014/main" id="{740B3E59-8BD2-354D-7D5A-B0319A32556D}"/>
              </a:ext>
            </a:extLst>
          </p:cNvPr>
          <p:cNvGrpSpPr/>
          <p:nvPr/>
        </p:nvGrpSpPr>
        <p:grpSpPr>
          <a:xfrm>
            <a:off x="0" y="0"/>
            <a:ext cx="6096000" cy="6858000"/>
            <a:chOff x="6096000" y="0"/>
            <a:chExt cx="6096000" cy="6858000"/>
          </a:xfrm>
          <a:solidFill>
            <a:schemeClr val="bg1">
              <a:lumMod val="65000"/>
            </a:schemeClr>
          </a:solidFill>
        </p:grpSpPr>
        <p:sp>
          <p:nvSpPr>
            <p:cNvPr id="8" name="Rectangle 7">
              <a:extLst>
                <a:ext uri="{FF2B5EF4-FFF2-40B4-BE49-F238E27FC236}">
                  <a16:creationId xmlns:a16="http://schemas.microsoft.com/office/drawing/2014/main" id="{7099B388-CC55-A8B6-06FC-2729D3F1AFCD}"/>
                </a:ext>
              </a:extLst>
            </p:cNvPr>
            <p:cNvSpPr/>
            <p:nvPr/>
          </p:nvSpPr>
          <p:spPr>
            <a:xfrm>
              <a:off x="6096000" y="0"/>
              <a:ext cx="6096000"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73F1621E-18F0-1324-CC4C-9CE21E11D353}"/>
                </a:ext>
              </a:extLst>
            </p:cNvPr>
            <p:cNvSpPr/>
            <p:nvPr/>
          </p:nvSpPr>
          <p:spPr>
            <a:xfrm>
              <a:off x="7069777" y="608801"/>
              <a:ext cx="4251366" cy="675238"/>
            </a:xfrm>
            <a:prstGeom prst="roundRect">
              <a:avLst>
                <a:gd name="adj" fmla="val 50000"/>
              </a:avLst>
            </a:prstGeom>
            <a:solidFill>
              <a:schemeClr val="bg1"/>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3D3DBD1F-FA0C-6C14-0162-BEE4A528EF42}"/>
              </a:ext>
            </a:extLst>
          </p:cNvPr>
          <p:cNvPicPr>
            <a:picLocks noChangeAspect="1"/>
          </p:cNvPicPr>
          <p:nvPr/>
        </p:nvPicPr>
        <p:blipFill rotWithShape="1">
          <a:blip r:embed="rId2"/>
          <a:srcRect l="26948" t="9989" r="14674" b="20837"/>
          <a:stretch/>
        </p:blipFill>
        <p:spPr>
          <a:xfrm rot="20323599">
            <a:off x="7475819" y="1898402"/>
            <a:ext cx="2465298" cy="2705856"/>
          </a:xfrm>
          <a:prstGeom prst="rect">
            <a:avLst/>
          </a:prstGeom>
        </p:spPr>
      </p:pic>
      <p:cxnSp>
        <p:nvCxnSpPr>
          <p:cNvPr id="11" name="Straight Arrow Connector 10">
            <a:extLst>
              <a:ext uri="{FF2B5EF4-FFF2-40B4-BE49-F238E27FC236}">
                <a16:creationId xmlns:a16="http://schemas.microsoft.com/office/drawing/2014/main" id="{BF86CD80-31A7-FDF3-6DBB-0F4DFA07275F}"/>
              </a:ext>
            </a:extLst>
          </p:cNvPr>
          <p:cNvCxnSpPr>
            <a:cxnSpLocks/>
          </p:cNvCxnSpPr>
          <p:nvPr/>
        </p:nvCxnSpPr>
        <p:spPr>
          <a:xfrm flipH="1" flipV="1">
            <a:off x="9964766" y="1366953"/>
            <a:ext cx="1255059" cy="3194092"/>
          </a:xfrm>
          <a:prstGeom prst="straightConnector1">
            <a:avLst/>
          </a:prstGeom>
          <a:ln w="57150" cap="rnd">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ECFE894-4AC8-64FC-62DB-62DFBE36EDC3}"/>
              </a:ext>
            </a:extLst>
          </p:cNvPr>
          <p:cNvSpPr txBox="1"/>
          <p:nvPr/>
        </p:nvSpPr>
        <p:spPr>
          <a:xfrm rot="4137834">
            <a:off x="8144472" y="2691355"/>
            <a:ext cx="5278871" cy="642722"/>
          </a:xfrm>
          <a:prstGeom prst="rect">
            <a:avLst/>
          </a:prstGeom>
          <a:noFill/>
          <a:ln>
            <a:noFill/>
          </a:ln>
        </p:spPr>
        <p:txBody>
          <a:bodyPr wrap="square" lIns="90000" rtlCol="0">
            <a:noAutofit/>
          </a:bodyPr>
          <a:lstStyle/>
          <a:p>
            <a:pPr algn="ctr">
              <a:lnSpc>
                <a:spcPts val="2400"/>
              </a:lnSpc>
            </a:pPr>
            <a:r>
              <a:rPr lang="en-US" sz="2800" dirty="0">
                <a:latin typeface="Helvetica Light" panose="020B0403020202020204" pitchFamily="34" charset="0"/>
              </a:rPr>
              <a:t>longer legs for better jumping!</a:t>
            </a:r>
            <a:endParaRPr lang="en-US" sz="3600" dirty="0">
              <a:latin typeface="Helvetica Light" panose="020B0403020202020204" pitchFamily="34" charset="0"/>
            </a:endParaRPr>
          </a:p>
        </p:txBody>
      </p:sp>
      <p:sp>
        <p:nvSpPr>
          <p:cNvPr id="6" name="TextBox 5">
            <a:extLst>
              <a:ext uri="{FF2B5EF4-FFF2-40B4-BE49-F238E27FC236}">
                <a16:creationId xmlns:a16="http://schemas.microsoft.com/office/drawing/2014/main" id="{B0053CD0-BE6A-CF01-2274-6173EFFBD23D}"/>
              </a:ext>
            </a:extLst>
          </p:cNvPr>
          <p:cNvSpPr txBox="1"/>
          <p:nvPr/>
        </p:nvSpPr>
        <p:spPr>
          <a:xfrm>
            <a:off x="269560" y="572105"/>
            <a:ext cx="5674035" cy="6049884"/>
          </a:xfrm>
          <a:prstGeom prst="rect">
            <a:avLst/>
          </a:prstGeom>
          <a:noFill/>
        </p:spPr>
        <p:txBody>
          <a:bodyPr wrap="square" lIns="90000" rtlCol="0">
            <a:noAutofit/>
          </a:bodyPr>
          <a:lstStyle/>
          <a:p>
            <a:pPr algn="ctr">
              <a:lnSpc>
                <a:spcPts val="5000"/>
              </a:lnSpc>
            </a:pPr>
            <a:r>
              <a:rPr lang="en-US" sz="3600" dirty="0">
                <a:solidFill>
                  <a:schemeClr val="bg1">
                    <a:lumMod val="65000"/>
                  </a:schemeClr>
                </a:solidFill>
                <a:latin typeface="Helvetica Light" panose="020B0403020202020204" pitchFamily="34" charset="0"/>
              </a:rPr>
              <a:t>the peak can move</a:t>
            </a:r>
          </a:p>
          <a:p>
            <a:pPr algn="ctr">
              <a:lnSpc>
                <a:spcPts val="5000"/>
              </a:lnSpc>
            </a:pPr>
            <a:r>
              <a:rPr lang="en-US" sz="3200" dirty="0">
                <a:solidFill>
                  <a:schemeClr val="bg1"/>
                </a:solidFill>
                <a:latin typeface="Helvetica Light" panose="020B0403020202020204" pitchFamily="34" charset="0"/>
              </a:rPr>
              <a:t>____________</a:t>
            </a:r>
          </a:p>
          <a:p>
            <a:pPr marL="457200" indent="-457200">
              <a:lnSpc>
                <a:spcPts val="5000"/>
              </a:lnSpc>
              <a:buFont typeface="Arial" panose="020B0604020202020204" pitchFamily="34" charset="0"/>
              <a:buChar char="•"/>
            </a:pPr>
            <a:r>
              <a:rPr lang="en-US" sz="3200" dirty="0">
                <a:solidFill>
                  <a:schemeClr val="bg1"/>
                </a:solidFill>
                <a:latin typeface="Helvetica Light" panose="020B0403020202020204" pitchFamily="34" charset="0"/>
              </a:rPr>
              <a:t>peaks can move due to changing environment, opportunity, or …</a:t>
            </a:r>
          </a:p>
          <a:p>
            <a:pPr marL="457200" indent="-457200" algn="ctr">
              <a:lnSpc>
                <a:spcPts val="5000"/>
              </a:lnSpc>
              <a:buFont typeface="Arial" panose="020B0604020202020204" pitchFamily="34" charset="0"/>
              <a:buChar char="•"/>
            </a:pPr>
            <a:endParaRPr lang="en-US" sz="3200" dirty="0">
              <a:solidFill>
                <a:schemeClr val="bg1"/>
              </a:solidFill>
              <a:latin typeface="Helvetica Light" panose="020B0403020202020204" pitchFamily="34" charset="0"/>
            </a:endParaRPr>
          </a:p>
          <a:p>
            <a:pPr marL="457200" indent="-457200" algn="ctr">
              <a:lnSpc>
                <a:spcPts val="5000"/>
              </a:lnSpc>
              <a:buFont typeface="Arial" panose="020B0604020202020204" pitchFamily="34" charset="0"/>
              <a:buChar char="•"/>
            </a:pPr>
            <a:endParaRPr lang="en-US" sz="3200" dirty="0">
              <a:solidFill>
                <a:schemeClr val="bg1"/>
              </a:solidFill>
              <a:latin typeface="Helvetica Light" panose="020B0403020202020204" pitchFamily="34" charset="0"/>
            </a:endParaRPr>
          </a:p>
        </p:txBody>
      </p:sp>
    </p:spTree>
    <p:extLst>
      <p:ext uri="{BB962C8B-B14F-4D97-AF65-F5344CB8AC3E}">
        <p14:creationId xmlns:p14="http://schemas.microsoft.com/office/powerpoint/2010/main" val="42658836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A8F8FAD1-8EBF-7F3B-D121-D4A492FCEDB5}"/>
              </a:ext>
            </a:extLst>
          </p:cNvPr>
          <p:cNvGrpSpPr/>
          <p:nvPr/>
        </p:nvGrpSpPr>
        <p:grpSpPr>
          <a:xfrm>
            <a:off x="6365560" y="1270860"/>
            <a:ext cx="5534366" cy="4818312"/>
            <a:chOff x="82527" y="1378172"/>
            <a:chExt cx="5534366" cy="4818312"/>
          </a:xfrm>
        </p:grpSpPr>
        <p:grpSp>
          <p:nvGrpSpPr>
            <p:cNvPr id="36" name="Group 35">
              <a:extLst>
                <a:ext uri="{FF2B5EF4-FFF2-40B4-BE49-F238E27FC236}">
                  <a16:creationId xmlns:a16="http://schemas.microsoft.com/office/drawing/2014/main" id="{68EC1067-649A-EE4A-FFE7-A81F43F4026A}"/>
                </a:ext>
              </a:extLst>
            </p:cNvPr>
            <p:cNvGrpSpPr/>
            <p:nvPr/>
          </p:nvGrpSpPr>
          <p:grpSpPr>
            <a:xfrm>
              <a:off x="954250" y="1378172"/>
              <a:ext cx="4662643" cy="4101655"/>
              <a:chOff x="118819" y="532359"/>
              <a:chExt cx="6438900" cy="5664200"/>
            </a:xfrm>
          </p:grpSpPr>
          <p:cxnSp>
            <p:nvCxnSpPr>
              <p:cNvPr id="5" name="Straight Arrow Connector 4">
                <a:extLst>
                  <a:ext uri="{FF2B5EF4-FFF2-40B4-BE49-F238E27FC236}">
                    <a16:creationId xmlns:a16="http://schemas.microsoft.com/office/drawing/2014/main" id="{CD96406C-9D79-B974-1ABF-FC230BE596D0}"/>
                  </a:ext>
                </a:extLst>
              </p:cNvPr>
              <p:cNvCxnSpPr>
                <a:cxnSpLocks/>
              </p:cNvCxnSpPr>
              <p:nvPr/>
            </p:nvCxnSpPr>
            <p:spPr>
              <a:xfrm flipV="1">
                <a:off x="118819" y="532359"/>
                <a:ext cx="0" cy="5664200"/>
              </a:xfrm>
              <a:prstGeom prst="straightConnector1">
                <a:avLst/>
              </a:prstGeom>
              <a:ln w="57150" cap="rnd">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5B2315F-523F-D3E7-F398-CD3A70B558A6}"/>
                  </a:ext>
                </a:extLst>
              </p:cNvPr>
              <p:cNvCxnSpPr>
                <a:cxnSpLocks/>
              </p:cNvCxnSpPr>
              <p:nvPr/>
            </p:nvCxnSpPr>
            <p:spPr>
              <a:xfrm>
                <a:off x="118819" y="6196559"/>
                <a:ext cx="6438900" cy="0"/>
              </a:xfrm>
              <a:prstGeom prst="straightConnector1">
                <a:avLst/>
              </a:prstGeom>
              <a:ln w="57150" cap="rnd">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B12EDC74-385A-8992-3D4D-13C14EB29DD7}"/>
                </a:ext>
              </a:extLst>
            </p:cNvPr>
            <p:cNvSpPr txBox="1"/>
            <p:nvPr/>
          </p:nvSpPr>
          <p:spPr>
            <a:xfrm>
              <a:off x="895458" y="5553762"/>
              <a:ext cx="4203729" cy="642722"/>
            </a:xfrm>
            <a:prstGeom prst="rect">
              <a:avLst/>
            </a:prstGeom>
            <a:noFill/>
          </p:spPr>
          <p:txBody>
            <a:bodyPr wrap="square" lIns="90000" rtlCol="0">
              <a:noAutofit/>
            </a:bodyPr>
            <a:lstStyle/>
            <a:p>
              <a:pPr algn="ctr">
                <a:lnSpc>
                  <a:spcPts val="5000"/>
                </a:lnSpc>
              </a:pPr>
              <a:r>
                <a:rPr lang="en-US" sz="2800" dirty="0">
                  <a:ln>
                    <a:solidFill>
                      <a:schemeClr val="bg1">
                        <a:lumMod val="65000"/>
                      </a:schemeClr>
                    </a:solidFill>
                  </a:ln>
                  <a:solidFill>
                    <a:schemeClr val="bg1">
                      <a:lumMod val="65000"/>
                    </a:schemeClr>
                  </a:solidFill>
                  <a:latin typeface="Helvetica Light" panose="020B0403020202020204" pitchFamily="34" charset="0"/>
                </a:rPr>
                <a:t>Body Length (mm)</a:t>
              </a:r>
              <a:endParaRPr lang="en-US" sz="3600" dirty="0">
                <a:ln>
                  <a:solidFill>
                    <a:schemeClr val="bg1">
                      <a:lumMod val="65000"/>
                    </a:schemeClr>
                  </a:solidFill>
                </a:ln>
                <a:solidFill>
                  <a:schemeClr val="bg1">
                    <a:lumMod val="65000"/>
                  </a:schemeClr>
                </a:solidFill>
                <a:latin typeface="Helvetica Light" panose="020B0403020202020204" pitchFamily="34" charset="0"/>
              </a:endParaRPr>
            </a:p>
          </p:txBody>
        </p:sp>
        <p:sp>
          <p:nvSpPr>
            <p:cNvPr id="43" name="TextBox 42">
              <a:extLst>
                <a:ext uri="{FF2B5EF4-FFF2-40B4-BE49-F238E27FC236}">
                  <a16:creationId xmlns:a16="http://schemas.microsoft.com/office/drawing/2014/main" id="{3E56B4C3-471B-240C-1699-08ABE84568FE}"/>
                </a:ext>
              </a:extLst>
            </p:cNvPr>
            <p:cNvSpPr txBox="1"/>
            <p:nvPr/>
          </p:nvSpPr>
          <p:spPr>
            <a:xfrm rot="16200000">
              <a:off x="-1667645" y="3245354"/>
              <a:ext cx="4203729" cy="703385"/>
            </a:xfrm>
            <a:prstGeom prst="rect">
              <a:avLst/>
            </a:prstGeom>
            <a:noFill/>
          </p:spPr>
          <p:txBody>
            <a:bodyPr wrap="square" lIns="90000" rtlCol="0">
              <a:noAutofit/>
            </a:bodyPr>
            <a:lstStyle/>
            <a:p>
              <a:pPr algn="ctr">
                <a:lnSpc>
                  <a:spcPts val="5000"/>
                </a:lnSpc>
              </a:pPr>
              <a:r>
                <a:rPr lang="en-US" sz="2800" dirty="0">
                  <a:ln>
                    <a:solidFill>
                      <a:schemeClr val="bg1">
                        <a:lumMod val="65000"/>
                      </a:schemeClr>
                    </a:solidFill>
                  </a:ln>
                  <a:solidFill>
                    <a:schemeClr val="bg1">
                      <a:lumMod val="65000"/>
                    </a:schemeClr>
                  </a:solidFill>
                  <a:latin typeface="Helvetica Light" panose="020B0403020202020204" pitchFamily="34" charset="0"/>
                </a:rPr>
                <a:t>Leg Length (mm)</a:t>
              </a:r>
              <a:endParaRPr lang="en-US" sz="3600" dirty="0">
                <a:ln>
                  <a:solidFill>
                    <a:schemeClr val="bg1">
                      <a:lumMod val="65000"/>
                    </a:schemeClr>
                  </a:solidFill>
                </a:ln>
                <a:solidFill>
                  <a:schemeClr val="bg1">
                    <a:lumMod val="65000"/>
                  </a:schemeClr>
                </a:solidFill>
                <a:latin typeface="Helvetica Light" panose="020B0403020202020204" pitchFamily="34" charset="0"/>
              </a:endParaRPr>
            </a:p>
          </p:txBody>
        </p:sp>
        <p:pic>
          <p:nvPicPr>
            <p:cNvPr id="45" name="Picture 44">
              <a:extLst>
                <a:ext uri="{FF2B5EF4-FFF2-40B4-BE49-F238E27FC236}">
                  <a16:creationId xmlns:a16="http://schemas.microsoft.com/office/drawing/2014/main" id="{00582156-1747-7AEC-A4FD-224F813FD20D}"/>
                </a:ext>
              </a:extLst>
            </p:cNvPr>
            <p:cNvPicPr>
              <a:picLocks noChangeAspect="1"/>
            </p:cNvPicPr>
            <p:nvPr/>
          </p:nvPicPr>
          <p:blipFill rotWithShape="1">
            <a:blip r:embed="rId2">
              <a:alphaModFix amt="16000"/>
            </a:blip>
            <a:srcRect l="26948" t="9989" r="14674" b="20837"/>
            <a:stretch/>
          </p:blipFill>
          <p:spPr>
            <a:xfrm rot="18019400">
              <a:off x="1343436" y="2863634"/>
              <a:ext cx="2465298" cy="2705856"/>
            </a:xfrm>
            <a:prstGeom prst="rect">
              <a:avLst/>
            </a:prstGeom>
          </p:spPr>
        </p:pic>
      </p:grpSp>
      <p:pic>
        <p:nvPicPr>
          <p:cNvPr id="2" name="Picture 1">
            <a:extLst>
              <a:ext uri="{FF2B5EF4-FFF2-40B4-BE49-F238E27FC236}">
                <a16:creationId xmlns:a16="http://schemas.microsoft.com/office/drawing/2014/main" id="{3D3DBD1F-FA0C-6C14-0162-BEE4A528EF42}"/>
              </a:ext>
            </a:extLst>
          </p:cNvPr>
          <p:cNvPicPr>
            <a:picLocks noChangeAspect="1"/>
          </p:cNvPicPr>
          <p:nvPr/>
        </p:nvPicPr>
        <p:blipFill rotWithShape="1">
          <a:blip r:embed="rId2">
            <a:alphaModFix amt="47000"/>
          </a:blip>
          <a:srcRect l="26948" t="9989" r="14674" b="20837"/>
          <a:stretch/>
        </p:blipFill>
        <p:spPr>
          <a:xfrm rot="20323599">
            <a:off x="7475819" y="1898402"/>
            <a:ext cx="2465298" cy="2705856"/>
          </a:xfrm>
          <a:prstGeom prst="rect">
            <a:avLst/>
          </a:prstGeom>
        </p:spPr>
      </p:pic>
      <p:pic>
        <p:nvPicPr>
          <p:cNvPr id="3" name="Picture 2">
            <a:extLst>
              <a:ext uri="{FF2B5EF4-FFF2-40B4-BE49-F238E27FC236}">
                <a16:creationId xmlns:a16="http://schemas.microsoft.com/office/drawing/2014/main" id="{243D6059-5C93-763E-07B0-7134C6A6B9D0}"/>
              </a:ext>
            </a:extLst>
          </p:cNvPr>
          <p:cNvPicPr>
            <a:picLocks noChangeAspect="1"/>
          </p:cNvPicPr>
          <p:nvPr/>
        </p:nvPicPr>
        <p:blipFill rotWithShape="1">
          <a:blip r:embed="rId2"/>
          <a:srcRect l="26948" t="9989" r="14674" b="20837"/>
          <a:stretch/>
        </p:blipFill>
        <p:spPr>
          <a:xfrm>
            <a:off x="7542299" y="891191"/>
            <a:ext cx="2465298" cy="2705856"/>
          </a:xfrm>
          <a:prstGeom prst="rect">
            <a:avLst/>
          </a:prstGeom>
        </p:spPr>
      </p:pic>
      <p:cxnSp>
        <p:nvCxnSpPr>
          <p:cNvPr id="4" name="Straight Arrow Connector 3">
            <a:extLst>
              <a:ext uri="{FF2B5EF4-FFF2-40B4-BE49-F238E27FC236}">
                <a16:creationId xmlns:a16="http://schemas.microsoft.com/office/drawing/2014/main" id="{52C57F0F-1921-FCA0-DC0F-44812FF6571C}"/>
              </a:ext>
            </a:extLst>
          </p:cNvPr>
          <p:cNvCxnSpPr>
            <a:cxnSpLocks/>
          </p:cNvCxnSpPr>
          <p:nvPr/>
        </p:nvCxnSpPr>
        <p:spPr>
          <a:xfrm flipH="1" flipV="1">
            <a:off x="9964766" y="1366953"/>
            <a:ext cx="1255059" cy="3194092"/>
          </a:xfrm>
          <a:prstGeom prst="straightConnector1">
            <a:avLst/>
          </a:prstGeom>
          <a:ln w="57150" cap="rnd">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7EB854E-E4C7-A786-9BE9-A7EAAC6340CE}"/>
              </a:ext>
            </a:extLst>
          </p:cNvPr>
          <p:cNvSpPr txBox="1"/>
          <p:nvPr/>
        </p:nvSpPr>
        <p:spPr>
          <a:xfrm rot="4137834">
            <a:off x="8144472" y="2691355"/>
            <a:ext cx="5278871" cy="642722"/>
          </a:xfrm>
          <a:prstGeom prst="rect">
            <a:avLst/>
          </a:prstGeom>
          <a:noFill/>
          <a:ln>
            <a:noFill/>
          </a:ln>
        </p:spPr>
        <p:txBody>
          <a:bodyPr wrap="square" lIns="90000" rtlCol="0">
            <a:noAutofit/>
          </a:bodyPr>
          <a:lstStyle/>
          <a:p>
            <a:pPr algn="ctr">
              <a:lnSpc>
                <a:spcPts val="2400"/>
              </a:lnSpc>
            </a:pPr>
            <a:r>
              <a:rPr lang="en-US" sz="2800" dirty="0">
                <a:latin typeface="Helvetica Light" panose="020B0403020202020204" pitchFamily="34" charset="0"/>
              </a:rPr>
              <a:t>longer legs for better jumping!</a:t>
            </a:r>
            <a:endParaRPr lang="en-US" sz="3600" dirty="0">
              <a:latin typeface="Helvetica Light" panose="020B0403020202020204" pitchFamily="34" charset="0"/>
            </a:endParaRPr>
          </a:p>
        </p:txBody>
      </p:sp>
      <p:grpSp>
        <p:nvGrpSpPr>
          <p:cNvPr id="6" name="Group 5">
            <a:extLst>
              <a:ext uri="{FF2B5EF4-FFF2-40B4-BE49-F238E27FC236}">
                <a16:creationId xmlns:a16="http://schemas.microsoft.com/office/drawing/2014/main" id="{B858BC5F-8C20-4408-86C1-C6492B285462}"/>
              </a:ext>
            </a:extLst>
          </p:cNvPr>
          <p:cNvGrpSpPr/>
          <p:nvPr/>
        </p:nvGrpSpPr>
        <p:grpSpPr>
          <a:xfrm>
            <a:off x="0" y="0"/>
            <a:ext cx="6096000" cy="6858000"/>
            <a:chOff x="6096000" y="0"/>
            <a:chExt cx="6096000" cy="6858000"/>
          </a:xfrm>
          <a:solidFill>
            <a:schemeClr val="bg1">
              <a:lumMod val="65000"/>
            </a:schemeClr>
          </a:solidFill>
        </p:grpSpPr>
        <p:sp>
          <p:nvSpPr>
            <p:cNvPr id="9" name="Rectangle 8">
              <a:extLst>
                <a:ext uri="{FF2B5EF4-FFF2-40B4-BE49-F238E27FC236}">
                  <a16:creationId xmlns:a16="http://schemas.microsoft.com/office/drawing/2014/main" id="{145BF9B7-042B-4215-8C27-16AB4C46552C}"/>
                </a:ext>
              </a:extLst>
            </p:cNvPr>
            <p:cNvSpPr/>
            <p:nvPr/>
          </p:nvSpPr>
          <p:spPr>
            <a:xfrm>
              <a:off x="6096000" y="0"/>
              <a:ext cx="6096000"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2C88B572-920E-06D7-8BD0-E3E25EBB1212}"/>
                </a:ext>
              </a:extLst>
            </p:cNvPr>
            <p:cNvSpPr/>
            <p:nvPr/>
          </p:nvSpPr>
          <p:spPr>
            <a:xfrm>
              <a:off x="7069777" y="608801"/>
              <a:ext cx="4251366" cy="675238"/>
            </a:xfrm>
            <a:prstGeom prst="roundRect">
              <a:avLst>
                <a:gd name="adj" fmla="val 50000"/>
              </a:avLst>
            </a:prstGeom>
            <a:solidFill>
              <a:schemeClr val="bg1"/>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E66BC0C-251F-C62E-575F-959C95E2DE54}"/>
              </a:ext>
            </a:extLst>
          </p:cNvPr>
          <p:cNvSpPr txBox="1"/>
          <p:nvPr/>
        </p:nvSpPr>
        <p:spPr>
          <a:xfrm>
            <a:off x="269560" y="572105"/>
            <a:ext cx="5674035" cy="6049884"/>
          </a:xfrm>
          <a:prstGeom prst="rect">
            <a:avLst/>
          </a:prstGeom>
          <a:noFill/>
        </p:spPr>
        <p:txBody>
          <a:bodyPr wrap="square" lIns="90000" rtlCol="0">
            <a:noAutofit/>
          </a:bodyPr>
          <a:lstStyle/>
          <a:p>
            <a:pPr algn="ctr">
              <a:lnSpc>
                <a:spcPts val="5000"/>
              </a:lnSpc>
            </a:pPr>
            <a:r>
              <a:rPr lang="en-US" sz="3600" dirty="0">
                <a:solidFill>
                  <a:schemeClr val="bg1">
                    <a:lumMod val="65000"/>
                  </a:schemeClr>
                </a:solidFill>
                <a:latin typeface="Helvetica Light" panose="020B0403020202020204" pitchFamily="34" charset="0"/>
              </a:rPr>
              <a:t>the peak can move</a:t>
            </a:r>
          </a:p>
          <a:p>
            <a:pPr algn="ctr">
              <a:lnSpc>
                <a:spcPts val="5000"/>
              </a:lnSpc>
            </a:pPr>
            <a:r>
              <a:rPr lang="en-US" sz="3200" dirty="0">
                <a:solidFill>
                  <a:schemeClr val="bg1"/>
                </a:solidFill>
                <a:latin typeface="Helvetica Light" panose="020B0403020202020204" pitchFamily="34" charset="0"/>
              </a:rPr>
              <a:t>____________</a:t>
            </a:r>
          </a:p>
          <a:p>
            <a:pPr marL="457200" indent="-457200">
              <a:lnSpc>
                <a:spcPts val="5000"/>
              </a:lnSpc>
              <a:buFont typeface="Arial" panose="020B0604020202020204" pitchFamily="34" charset="0"/>
              <a:buChar char="•"/>
            </a:pPr>
            <a:r>
              <a:rPr lang="en-US" sz="3200" dirty="0">
                <a:solidFill>
                  <a:schemeClr val="bg1"/>
                </a:solidFill>
                <a:latin typeface="Helvetica Light" panose="020B0403020202020204" pitchFamily="34" charset="0"/>
              </a:rPr>
              <a:t>peaks can move due to changing environment, opportunity, or …</a:t>
            </a:r>
          </a:p>
          <a:p>
            <a:pPr marL="457200" indent="-457200" algn="ctr">
              <a:lnSpc>
                <a:spcPts val="5000"/>
              </a:lnSpc>
              <a:buFont typeface="Arial" panose="020B0604020202020204" pitchFamily="34" charset="0"/>
              <a:buChar char="•"/>
            </a:pPr>
            <a:endParaRPr lang="en-US" sz="3200" dirty="0">
              <a:solidFill>
                <a:schemeClr val="bg1"/>
              </a:solidFill>
              <a:latin typeface="Helvetica Light" panose="020B0403020202020204" pitchFamily="34" charset="0"/>
            </a:endParaRPr>
          </a:p>
          <a:p>
            <a:pPr marL="457200" indent="-457200" algn="ctr">
              <a:lnSpc>
                <a:spcPts val="5000"/>
              </a:lnSpc>
              <a:buFont typeface="Arial" panose="020B0604020202020204" pitchFamily="34" charset="0"/>
              <a:buChar char="•"/>
            </a:pPr>
            <a:endParaRPr lang="en-US" sz="3200" dirty="0">
              <a:solidFill>
                <a:schemeClr val="bg1"/>
              </a:solidFill>
              <a:latin typeface="Helvetica Light" panose="020B0403020202020204" pitchFamily="34" charset="0"/>
            </a:endParaRPr>
          </a:p>
        </p:txBody>
      </p:sp>
    </p:spTree>
    <p:extLst>
      <p:ext uri="{BB962C8B-B14F-4D97-AF65-F5344CB8AC3E}">
        <p14:creationId xmlns:p14="http://schemas.microsoft.com/office/powerpoint/2010/main" val="3774857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3A4207B-2668-A36F-CF93-35736CE13EC1}"/>
              </a:ext>
            </a:extLst>
          </p:cNvPr>
          <p:cNvSpPr/>
          <p:nvPr/>
        </p:nvSpPr>
        <p:spPr>
          <a:xfrm>
            <a:off x="2538984" y="2560320"/>
            <a:ext cx="1395984" cy="102108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89DBF0E-68EB-25DF-CB7B-FC35A72E3817}"/>
              </a:ext>
            </a:extLst>
          </p:cNvPr>
          <p:cNvSpPr/>
          <p:nvPr/>
        </p:nvSpPr>
        <p:spPr>
          <a:xfrm>
            <a:off x="6316499" y="0"/>
            <a:ext cx="5875501" cy="6858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8A3A17B2-5E72-BD26-4132-0C4FF26917F8}"/>
              </a:ext>
            </a:extLst>
          </p:cNvPr>
          <p:cNvPicPr>
            <a:picLocks noChangeAspect="1"/>
          </p:cNvPicPr>
          <p:nvPr/>
        </p:nvPicPr>
        <p:blipFill>
          <a:blip r:embed="rId3"/>
          <a:stretch>
            <a:fillRect/>
          </a:stretch>
        </p:blipFill>
        <p:spPr>
          <a:xfrm>
            <a:off x="264694" y="1376853"/>
            <a:ext cx="5610808" cy="5189484"/>
          </a:xfrm>
          <a:prstGeom prst="rect">
            <a:avLst/>
          </a:prstGeom>
        </p:spPr>
      </p:pic>
      <p:sp>
        <p:nvSpPr>
          <p:cNvPr id="10" name="Arc 9">
            <a:extLst>
              <a:ext uri="{FF2B5EF4-FFF2-40B4-BE49-F238E27FC236}">
                <a16:creationId xmlns:a16="http://schemas.microsoft.com/office/drawing/2014/main" id="{BD990AE3-FD24-B052-8BCF-EABFC36324E7}"/>
              </a:ext>
            </a:extLst>
          </p:cNvPr>
          <p:cNvSpPr/>
          <p:nvPr/>
        </p:nvSpPr>
        <p:spPr>
          <a:xfrm rot="5772928" flipH="1">
            <a:off x="3579662" y="4453634"/>
            <a:ext cx="2066995" cy="2221284"/>
          </a:xfrm>
          <a:prstGeom prst="arc">
            <a:avLst/>
          </a:prstGeom>
          <a:ln w="57150" cap="rnd">
            <a:solidFill>
              <a:schemeClr val="accent3">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A891E63A-80EB-AE1D-97A0-040EC78DB342}"/>
              </a:ext>
            </a:extLst>
          </p:cNvPr>
          <p:cNvGrpSpPr/>
          <p:nvPr/>
        </p:nvGrpSpPr>
        <p:grpSpPr>
          <a:xfrm>
            <a:off x="4375323" y="5564276"/>
            <a:ext cx="3798859" cy="619168"/>
            <a:chOff x="510988" y="3114866"/>
            <a:chExt cx="4643768" cy="726602"/>
          </a:xfrm>
        </p:grpSpPr>
        <p:sp>
          <p:nvSpPr>
            <p:cNvPr id="13" name="Rounded Rectangle 12">
              <a:extLst>
                <a:ext uri="{FF2B5EF4-FFF2-40B4-BE49-F238E27FC236}">
                  <a16:creationId xmlns:a16="http://schemas.microsoft.com/office/drawing/2014/main" id="{532D3177-89F5-35B0-B4A4-A9C055EE7F5B}"/>
                </a:ext>
              </a:extLst>
            </p:cNvPr>
            <p:cNvSpPr/>
            <p:nvPr/>
          </p:nvSpPr>
          <p:spPr>
            <a:xfrm>
              <a:off x="857761" y="3114866"/>
              <a:ext cx="3851564" cy="726602"/>
            </a:xfrm>
            <a:prstGeom prst="roundRect">
              <a:avLst>
                <a:gd name="adj" fmla="val 50000"/>
              </a:avLst>
            </a:prstGeom>
            <a:solidFill>
              <a:schemeClr val="bg1"/>
            </a:solidFill>
            <a:ln w="57150">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C56B343-76CE-87CE-F6BC-82D517FF183F}"/>
                </a:ext>
              </a:extLst>
            </p:cNvPr>
            <p:cNvSpPr txBox="1"/>
            <p:nvPr/>
          </p:nvSpPr>
          <p:spPr>
            <a:xfrm>
              <a:off x="510988" y="3155225"/>
              <a:ext cx="4643768" cy="686241"/>
            </a:xfrm>
            <a:prstGeom prst="rect">
              <a:avLst/>
            </a:prstGeom>
            <a:noFill/>
            <a:ln>
              <a:noFill/>
            </a:ln>
          </p:spPr>
          <p:txBody>
            <a:bodyPr wrap="square" rtlCol="0">
              <a:spAutoFit/>
            </a:bodyPr>
            <a:lstStyle/>
            <a:p>
              <a:pPr algn="ctr"/>
              <a:r>
                <a:rPr lang="en-US" sz="3200" dirty="0">
                  <a:solidFill>
                    <a:schemeClr val="accent3">
                      <a:lumMod val="75000"/>
                    </a:schemeClr>
                  </a:solidFill>
                  <a:latin typeface="Helvetica Light" panose="020B0403020202020204" pitchFamily="34" charset="0"/>
                </a:rPr>
                <a:t>individual frog</a:t>
              </a:r>
              <a:endParaRPr lang="en-US" sz="3200" dirty="0">
                <a:solidFill>
                  <a:schemeClr val="accent3">
                    <a:lumMod val="75000"/>
                  </a:schemeClr>
                </a:solidFill>
                <a:latin typeface="Neris Light" pitchFamily="2" charset="77"/>
              </a:endParaRPr>
            </a:p>
          </p:txBody>
        </p:sp>
      </p:grpSp>
      <p:pic>
        <p:nvPicPr>
          <p:cNvPr id="16" name="Picture 15">
            <a:extLst>
              <a:ext uri="{FF2B5EF4-FFF2-40B4-BE49-F238E27FC236}">
                <a16:creationId xmlns:a16="http://schemas.microsoft.com/office/drawing/2014/main" id="{9C640BB8-F5BE-2078-7FC0-7C78A6AFFC23}"/>
              </a:ext>
            </a:extLst>
          </p:cNvPr>
          <p:cNvPicPr>
            <a:picLocks noChangeAspect="1"/>
          </p:cNvPicPr>
          <p:nvPr/>
        </p:nvPicPr>
        <p:blipFill>
          <a:blip r:embed="rId4"/>
          <a:stretch>
            <a:fillRect/>
          </a:stretch>
        </p:blipFill>
        <p:spPr>
          <a:xfrm>
            <a:off x="1909633" y="146054"/>
            <a:ext cx="3543299" cy="1388590"/>
          </a:xfrm>
          <a:prstGeom prst="rect">
            <a:avLst/>
          </a:prstGeom>
        </p:spPr>
      </p:pic>
      <p:grpSp>
        <p:nvGrpSpPr>
          <p:cNvPr id="21" name="Group 20">
            <a:extLst>
              <a:ext uri="{FF2B5EF4-FFF2-40B4-BE49-F238E27FC236}">
                <a16:creationId xmlns:a16="http://schemas.microsoft.com/office/drawing/2014/main" id="{483264CB-FD7B-E8EB-09E7-B2D626EE9F6D}"/>
              </a:ext>
            </a:extLst>
          </p:cNvPr>
          <p:cNvGrpSpPr/>
          <p:nvPr/>
        </p:nvGrpSpPr>
        <p:grpSpPr>
          <a:xfrm>
            <a:off x="651639" y="989046"/>
            <a:ext cx="2032784" cy="619168"/>
            <a:chOff x="510988" y="3114866"/>
            <a:chExt cx="4643768" cy="726602"/>
          </a:xfrm>
          <a:effectLst>
            <a:outerShdw blurRad="50800" dist="38100" dir="2700000" algn="tl" rotWithShape="0">
              <a:prstClr val="black">
                <a:alpha val="40000"/>
              </a:prstClr>
            </a:outerShdw>
          </a:effectLst>
        </p:grpSpPr>
        <p:sp>
          <p:nvSpPr>
            <p:cNvPr id="22" name="Rounded Rectangle 21">
              <a:extLst>
                <a:ext uri="{FF2B5EF4-FFF2-40B4-BE49-F238E27FC236}">
                  <a16:creationId xmlns:a16="http://schemas.microsoft.com/office/drawing/2014/main" id="{D2F31D6E-FF53-6345-0696-9943012F3784}"/>
                </a:ext>
              </a:extLst>
            </p:cNvPr>
            <p:cNvSpPr/>
            <p:nvPr/>
          </p:nvSpPr>
          <p:spPr>
            <a:xfrm>
              <a:off x="857761" y="3114866"/>
              <a:ext cx="3851564" cy="726602"/>
            </a:xfrm>
            <a:prstGeom prst="roundRect">
              <a:avLst>
                <a:gd name="adj" fmla="val 50000"/>
              </a:avLst>
            </a:prstGeom>
            <a:solidFill>
              <a:schemeClr val="accent3">
                <a:lumMod val="75000"/>
              </a:schemeClr>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F3405CD-923E-5E7B-6247-5720A0447C94}"/>
                </a:ext>
              </a:extLst>
            </p:cNvPr>
            <p:cNvSpPr txBox="1"/>
            <p:nvPr/>
          </p:nvSpPr>
          <p:spPr>
            <a:xfrm>
              <a:off x="510988" y="3155225"/>
              <a:ext cx="4643768" cy="686241"/>
            </a:xfrm>
            <a:prstGeom prst="rect">
              <a:avLst/>
            </a:prstGeom>
            <a:noFill/>
            <a:ln>
              <a:noFill/>
            </a:ln>
          </p:spPr>
          <p:txBody>
            <a:bodyPr wrap="square" rtlCol="0">
              <a:spAutoFit/>
            </a:bodyPr>
            <a:lstStyle/>
            <a:p>
              <a:pPr algn="ctr"/>
              <a:r>
                <a:rPr lang="en-US" sz="3200" dirty="0">
                  <a:solidFill>
                    <a:schemeClr val="bg1"/>
                  </a:solidFill>
                  <a:latin typeface="Helvetica Light" panose="020B0403020202020204" pitchFamily="34" charset="0"/>
                </a:rPr>
                <a:t>2023</a:t>
              </a:r>
              <a:endParaRPr lang="en-US" sz="3200" dirty="0">
                <a:solidFill>
                  <a:schemeClr val="bg1"/>
                </a:solidFill>
                <a:latin typeface="Neris Light" pitchFamily="2" charset="77"/>
              </a:endParaRPr>
            </a:p>
          </p:txBody>
        </p:sp>
      </p:grpSp>
      <p:sp>
        <p:nvSpPr>
          <p:cNvPr id="24" name="TextBox 23">
            <a:extLst>
              <a:ext uri="{FF2B5EF4-FFF2-40B4-BE49-F238E27FC236}">
                <a16:creationId xmlns:a16="http://schemas.microsoft.com/office/drawing/2014/main" id="{DB4788F7-0C7D-2117-233E-E8A337D77CF6}"/>
              </a:ext>
            </a:extLst>
          </p:cNvPr>
          <p:cNvSpPr txBox="1"/>
          <p:nvPr/>
        </p:nvSpPr>
        <p:spPr>
          <a:xfrm>
            <a:off x="6316498" y="1897639"/>
            <a:ext cx="5875502" cy="3515189"/>
          </a:xfrm>
          <a:prstGeom prst="rect">
            <a:avLst/>
          </a:prstGeom>
          <a:noFill/>
        </p:spPr>
        <p:txBody>
          <a:bodyPr wrap="square" lIns="90000" rtlCol="0">
            <a:noAutofit/>
          </a:bodyPr>
          <a:lstStyle/>
          <a:p>
            <a:pPr algn="ctr">
              <a:lnSpc>
                <a:spcPts val="5000"/>
              </a:lnSpc>
            </a:pPr>
            <a:r>
              <a:rPr lang="en-US" sz="4800" dirty="0">
                <a:solidFill>
                  <a:schemeClr val="bg1"/>
                </a:solidFill>
                <a:latin typeface="Helvetica Light" panose="020B0403020202020204" pitchFamily="34" charset="0"/>
              </a:rPr>
              <a:t>CATCH</a:t>
            </a:r>
          </a:p>
          <a:p>
            <a:pPr algn="ctr">
              <a:lnSpc>
                <a:spcPts val="5000"/>
              </a:lnSpc>
            </a:pPr>
            <a:r>
              <a:rPr lang="en-US" sz="4800" dirty="0">
                <a:solidFill>
                  <a:schemeClr val="bg1"/>
                </a:solidFill>
                <a:latin typeface="Helvetica Light" panose="020B0403020202020204" pitchFamily="34" charset="0"/>
              </a:rPr>
              <a:t>MEASURE</a:t>
            </a:r>
          </a:p>
          <a:p>
            <a:pPr algn="ctr">
              <a:lnSpc>
                <a:spcPts val="5000"/>
              </a:lnSpc>
            </a:pPr>
            <a:r>
              <a:rPr lang="en-US" sz="4800" dirty="0">
                <a:solidFill>
                  <a:schemeClr val="bg1"/>
                </a:solidFill>
                <a:latin typeface="Helvetica Light" panose="020B0403020202020204" pitchFamily="34" charset="0"/>
              </a:rPr>
              <a:t>RECORD</a:t>
            </a:r>
            <a:endParaRPr lang="en-US" sz="6300" dirty="0">
              <a:solidFill>
                <a:schemeClr val="bg1"/>
              </a:solidFill>
              <a:latin typeface="Helvetica Light" panose="020B0403020202020204" pitchFamily="34" charset="0"/>
            </a:endParaRPr>
          </a:p>
          <a:p>
            <a:pPr algn="ctr">
              <a:lnSpc>
                <a:spcPts val="5000"/>
              </a:lnSpc>
            </a:pPr>
            <a:endParaRPr lang="en-US" sz="4800" dirty="0">
              <a:solidFill>
                <a:schemeClr val="bg1"/>
              </a:solidFill>
              <a:latin typeface="Helvetica Light" panose="020B0403020202020204" pitchFamily="34" charset="0"/>
            </a:endParaRPr>
          </a:p>
        </p:txBody>
      </p:sp>
      <p:cxnSp>
        <p:nvCxnSpPr>
          <p:cNvPr id="5" name="Straight Connector 4">
            <a:extLst>
              <a:ext uri="{FF2B5EF4-FFF2-40B4-BE49-F238E27FC236}">
                <a16:creationId xmlns:a16="http://schemas.microsoft.com/office/drawing/2014/main" id="{D11B565B-429E-E7C0-C556-4ACABA63E28C}"/>
              </a:ext>
            </a:extLst>
          </p:cNvPr>
          <p:cNvCxnSpPr/>
          <p:nvPr/>
        </p:nvCxnSpPr>
        <p:spPr>
          <a:xfrm>
            <a:off x="996696" y="2560320"/>
            <a:ext cx="4832472" cy="0"/>
          </a:xfrm>
          <a:prstGeom prst="line">
            <a:avLst/>
          </a:prstGeom>
          <a:ln w="38100" cap="rnd">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8DBF8DC-5A48-3A4E-79AB-C1340B34696F}"/>
              </a:ext>
            </a:extLst>
          </p:cNvPr>
          <p:cNvCxnSpPr>
            <a:cxnSpLocks/>
          </p:cNvCxnSpPr>
          <p:nvPr/>
        </p:nvCxnSpPr>
        <p:spPr>
          <a:xfrm>
            <a:off x="923544" y="3581400"/>
            <a:ext cx="4905624" cy="0"/>
          </a:xfrm>
          <a:prstGeom prst="line">
            <a:avLst/>
          </a:prstGeom>
          <a:ln w="38100" cap="rnd">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D04971C-6FC8-2A65-4F89-F0F05C222A0F}"/>
              </a:ext>
            </a:extLst>
          </p:cNvPr>
          <p:cNvCxnSpPr>
            <a:cxnSpLocks/>
          </p:cNvCxnSpPr>
          <p:nvPr/>
        </p:nvCxnSpPr>
        <p:spPr>
          <a:xfrm>
            <a:off x="2538984" y="1453896"/>
            <a:ext cx="0" cy="4462272"/>
          </a:xfrm>
          <a:prstGeom prst="line">
            <a:avLst/>
          </a:prstGeom>
          <a:ln w="38100" cap="rnd">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64CE085-C372-7EE1-DC47-D1324EE2BBD3}"/>
              </a:ext>
            </a:extLst>
          </p:cNvPr>
          <p:cNvCxnSpPr>
            <a:cxnSpLocks/>
          </p:cNvCxnSpPr>
          <p:nvPr/>
        </p:nvCxnSpPr>
        <p:spPr>
          <a:xfrm>
            <a:off x="3934968" y="1453896"/>
            <a:ext cx="0" cy="4462272"/>
          </a:xfrm>
          <a:prstGeom prst="line">
            <a:avLst/>
          </a:prstGeom>
          <a:ln w="38100" cap="rnd">
            <a:solidFill>
              <a:schemeClr val="accent6"/>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06029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A8F8FAD1-8EBF-7F3B-D121-D4A492FCEDB5}"/>
              </a:ext>
            </a:extLst>
          </p:cNvPr>
          <p:cNvGrpSpPr/>
          <p:nvPr/>
        </p:nvGrpSpPr>
        <p:grpSpPr>
          <a:xfrm>
            <a:off x="6365560" y="1270860"/>
            <a:ext cx="5534366" cy="4818312"/>
            <a:chOff x="82527" y="1378172"/>
            <a:chExt cx="5534366" cy="4818312"/>
          </a:xfrm>
        </p:grpSpPr>
        <p:grpSp>
          <p:nvGrpSpPr>
            <p:cNvPr id="36" name="Group 35">
              <a:extLst>
                <a:ext uri="{FF2B5EF4-FFF2-40B4-BE49-F238E27FC236}">
                  <a16:creationId xmlns:a16="http://schemas.microsoft.com/office/drawing/2014/main" id="{68EC1067-649A-EE4A-FFE7-A81F43F4026A}"/>
                </a:ext>
              </a:extLst>
            </p:cNvPr>
            <p:cNvGrpSpPr/>
            <p:nvPr/>
          </p:nvGrpSpPr>
          <p:grpSpPr>
            <a:xfrm>
              <a:off x="954250" y="1378172"/>
              <a:ext cx="4662643" cy="4101655"/>
              <a:chOff x="118819" y="532359"/>
              <a:chExt cx="6438900" cy="5664200"/>
            </a:xfrm>
          </p:grpSpPr>
          <p:cxnSp>
            <p:nvCxnSpPr>
              <p:cNvPr id="5" name="Straight Arrow Connector 4">
                <a:extLst>
                  <a:ext uri="{FF2B5EF4-FFF2-40B4-BE49-F238E27FC236}">
                    <a16:creationId xmlns:a16="http://schemas.microsoft.com/office/drawing/2014/main" id="{CD96406C-9D79-B974-1ABF-FC230BE596D0}"/>
                  </a:ext>
                </a:extLst>
              </p:cNvPr>
              <p:cNvCxnSpPr>
                <a:cxnSpLocks/>
              </p:cNvCxnSpPr>
              <p:nvPr/>
            </p:nvCxnSpPr>
            <p:spPr>
              <a:xfrm flipV="1">
                <a:off x="118819" y="532359"/>
                <a:ext cx="0" cy="5664200"/>
              </a:xfrm>
              <a:prstGeom prst="straightConnector1">
                <a:avLst/>
              </a:prstGeom>
              <a:ln w="57150" cap="rnd">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5B2315F-523F-D3E7-F398-CD3A70B558A6}"/>
                  </a:ext>
                </a:extLst>
              </p:cNvPr>
              <p:cNvCxnSpPr>
                <a:cxnSpLocks/>
              </p:cNvCxnSpPr>
              <p:nvPr/>
            </p:nvCxnSpPr>
            <p:spPr>
              <a:xfrm>
                <a:off x="118819" y="6196559"/>
                <a:ext cx="6438900" cy="0"/>
              </a:xfrm>
              <a:prstGeom prst="straightConnector1">
                <a:avLst/>
              </a:prstGeom>
              <a:ln w="57150" cap="rnd">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B12EDC74-385A-8992-3D4D-13C14EB29DD7}"/>
                </a:ext>
              </a:extLst>
            </p:cNvPr>
            <p:cNvSpPr txBox="1"/>
            <p:nvPr/>
          </p:nvSpPr>
          <p:spPr>
            <a:xfrm>
              <a:off x="895458" y="5553762"/>
              <a:ext cx="4203729" cy="642722"/>
            </a:xfrm>
            <a:prstGeom prst="rect">
              <a:avLst/>
            </a:prstGeom>
            <a:noFill/>
          </p:spPr>
          <p:txBody>
            <a:bodyPr wrap="square" lIns="90000" rtlCol="0">
              <a:noAutofit/>
            </a:bodyPr>
            <a:lstStyle/>
            <a:p>
              <a:pPr algn="ctr">
                <a:lnSpc>
                  <a:spcPts val="5000"/>
                </a:lnSpc>
              </a:pPr>
              <a:r>
                <a:rPr lang="en-US" sz="2800" dirty="0">
                  <a:ln>
                    <a:solidFill>
                      <a:schemeClr val="bg1">
                        <a:lumMod val="65000"/>
                      </a:schemeClr>
                    </a:solidFill>
                  </a:ln>
                  <a:solidFill>
                    <a:schemeClr val="bg1">
                      <a:lumMod val="65000"/>
                    </a:schemeClr>
                  </a:solidFill>
                  <a:latin typeface="Helvetica Light" panose="020B0403020202020204" pitchFamily="34" charset="0"/>
                </a:rPr>
                <a:t>Body Length (mm)</a:t>
              </a:r>
              <a:endParaRPr lang="en-US" sz="3600" dirty="0">
                <a:ln>
                  <a:solidFill>
                    <a:schemeClr val="bg1">
                      <a:lumMod val="65000"/>
                    </a:schemeClr>
                  </a:solidFill>
                </a:ln>
                <a:solidFill>
                  <a:schemeClr val="bg1">
                    <a:lumMod val="65000"/>
                  </a:schemeClr>
                </a:solidFill>
                <a:latin typeface="Helvetica Light" panose="020B0403020202020204" pitchFamily="34" charset="0"/>
              </a:endParaRPr>
            </a:p>
          </p:txBody>
        </p:sp>
        <p:sp>
          <p:nvSpPr>
            <p:cNvPr id="43" name="TextBox 42">
              <a:extLst>
                <a:ext uri="{FF2B5EF4-FFF2-40B4-BE49-F238E27FC236}">
                  <a16:creationId xmlns:a16="http://schemas.microsoft.com/office/drawing/2014/main" id="{3E56B4C3-471B-240C-1699-08ABE84568FE}"/>
                </a:ext>
              </a:extLst>
            </p:cNvPr>
            <p:cNvSpPr txBox="1"/>
            <p:nvPr/>
          </p:nvSpPr>
          <p:spPr>
            <a:xfrm rot="16200000">
              <a:off x="-1667645" y="3245354"/>
              <a:ext cx="4203729" cy="703385"/>
            </a:xfrm>
            <a:prstGeom prst="rect">
              <a:avLst/>
            </a:prstGeom>
            <a:noFill/>
          </p:spPr>
          <p:txBody>
            <a:bodyPr wrap="square" lIns="90000" rtlCol="0">
              <a:noAutofit/>
            </a:bodyPr>
            <a:lstStyle/>
            <a:p>
              <a:pPr algn="ctr">
                <a:lnSpc>
                  <a:spcPts val="5000"/>
                </a:lnSpc>
              </a:pPr>
              <a:r>
                <a:rPr lang="en-US" sz="2800" dirty="0">
                  <a:ln>
                    <a:solidFill>
                      <a:schemeClr val="bg1">
                        <a:lumMod val="65000"/>
                      </a:schemeClr>
                    </a:solidFill>
                  </a:ln>
                  <a:solidFill>
                    <a:schemeClr val="bg1">
                      <a:lumMod val="65000"/>
                    </a:schemeClr>
                  </a:solidFill>
                  <a:latin typeface="Helvetica Light" panose="020B0403020202020204" pitchFamily="34" charset="0"/>
                </a:rPr>
                <a:t>Leg Length (mm)</a:t>
              </a:r>
              <a:endParaRPr lang="en-US" sz="3600" dirty="0">
                <a:ln>
                  <a:solidFill>
                    <a:schemeClr val="bg1">
                      <a:lumMod val="65000"/>
                    </a:schemeClr>
                  </a:solidFill>
                </a:ln>
                <a:solidFill>
                  <a:schemeClr val="bg1">
                    <a:lumMod val="65000"/>
                  </a:schemeClr>
                </a:solidFill>
                <a:latin typeface="Helvetica Light" panose="020B0403020202020204" pitchFamily="34" charset="0"/>
              </a:endParaRPr>
            </a:p>
          </p:txBody>
        </p:sp>
      </p:grpSp>
      <p:grpSp>
        <p:nvGrpSpPr>
          <p:cNvPr id="49" name="Group 48">
            <a:extLst>
              <a:ext uri="{FF2B5EF4-FFF2-40B4-BE49-F238E27FC236}">
                <a16:creationId xmlns:a16="http://schemas.microsoft.com/office/drawing/2014/main" id="{740B3E59-8BD2-354D-7D5A-B0319A32556D}"/>
              </a:ext>
            </a:extLst>
          </p:cNvPr>
          <p:cNvGrpSpPr/>
          <p:nvPr/>
        </p:nvGrpSpPr>
        <p:grpSpPr>
          <a:xfrm>
            <a:off x="0" y="0"/>
            <a:ext cx="6096000" cy="6858000"/>
            <a:chOff x="6096000" y="0"/>
            <a:chExt cx="6096000" cy="6858000"/>
          </a:xfrm>
          <a:solidFill>
            <a:schemeClr val="bg1">
              <a:lumMod val="65000"/>
            </a:schemeClr>
          </a:solidFill>
        </p:grpSpPr>
        <p:sp>
          <p:nvSpPr>
            <p:cNvPr id="8" name="Rectangle 7">
              <a:extLst>
                <a:ext uri="{FF2B5EF4-FFF2-40B4-BE49-F238E27FC236}">
                  <a16:creationId xmlns:a16="http://schemas.microsoft.com/office/drawing/2014/main" id="{7099B388-CC55-A8B6-06FC-2729D3F1AFCD}"/>
                </a:ext>
              </a:extLst>
            </p:cNvPr>
            <p:cNvSpPr/>
            <p:nvPr/>
          </p:nvSpPr>
          <p:spPr>
            <a:xfrm>
              <a:off x="6096000" y="0"/>
              <a:ext cx="6096000"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73F1621E-18F0-1324-CC4C-9CE21E11D353}"/>
                </a:ext>
              </a:extLst>
            </p:cNvPr>
            <p:cNvSpPr/>
            <p:nvPr/>
          </p:nvSpPr>
          <p:spPr>
            <a:xfrm>
              <a:off x="7206953" y="620674"/>
              <a:ext cx="3874094" cy="675238"/>
            </a:xfrm>
            <a:prstGeom prst="roundRect">
              <a:avLst>
                <a:gd name="adj" fmla="val 50000"/>
              </a:avLst>
            </a:prstGeom>
            <a:solidFill>
              <a:schemeClr val="bg1"/>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90D8ED89-EA38-EEA7-D9B1-024EDC4E8F21}"/>
              </a:ext>
            </a:extLst>
          </p:cNvPr>
          <p:cNvSpPr txBox="1"/>
          <p:nvPr/>
        </p:nvSpPr>
        <p:spPr>
          <a:xfrm>
            <a:off x="269560" y="572105"/>
            <a:ext cx="5674035" cy="6049884"/>
          </a:xfrm>
          <a:prstGeom prst="rect">
            <a:avLst/>
          </a:prstGeom>
          <a:noFill/>
        </p:spPr>
        <p:txBody>
          <a:bodyPr wrap="square" lIns="90000" rtlCol="0">
            <a:noAutofit/>
          </a:bodyPr>
          <a:lstStyle/>
          <a:p>
            <a:pPr algn="ctr">
              <a:lnSpc>
                <a:spcPts val="5000"/>
              </a:lnSpc>
            </a:pPr>
            <a:r>
              <a:rPr lang="en-US" sz="3600" dirty="0">
                <a:solidFill>
                  <a:schemeClr val="bg1">
                    <a:lumMod val="65000"/>
                  </a:schemeClr>
                </a:solidFill>
                <a:latin typeface="Helvetica Light" panose="020B0403020202020204" pitchFamily="34" charset="0"/>
              </a:rPr>
              <a:t>Peaks move!</a:t>
            </a:r>
            <a:endParaRPr lang="en-US" sz="3600" i="1" dirty="0">
              <a:solidFill>
                <a:schemeClr val="bg1">
                  <a:lumMod val="65000"/>
                </a:schemeClr>
              </a:solidFill>
              <a:latin typeface="Helvetica Light" panose="020B0403020202020204" pitchFamily="34" charset="0"/>
            </a:endParaRPr>
          </a:p>
          <a:p>
            <a:pPr algn="ctr">
              <a:lnSpc>
                <a:spcPts val="5000"/>
              </a:lnSpc>
            </a:pPr>
            <a:r>
              <a:rPr lang="en-US" sz="3200" dirty="0">
                <a:solidFill>
                  <a:schemeClr val="bg1"/>
                </a:solidFill>
                <a:latin typeface="Helvetica Light" panose="020B0403020202020204" pitchFamily="34" charset="0"/>
              </a:rPr>
              <a:t>____________</a:t>
            </a:r>
          </a:p>
          <a:p>
            <a:pPr marL="457200" indent="-457200">
              <a:lnSpc>
                <a:spcPts val="5000"/>
              </a:lnSpc>
              <a:buFont typeface="Arial" panose="020B0604020202020204" pitchFamily="34" charset="0"/>
              <a:buChar char="•"/>
            </a:pPr>
            <a:r>
              <a:rPr lang="en-US" sz="3200" dirty="0">
                <a:solidFill>
                  <a:schemeClr val="bg1"/>
                </a:solidFill>
                <a:latin typeface="Helvetica Light" panose="020B0403020202020204" pitchFamily="34" charset="0"/>
              </a:rPr>
              <a:t>peaks can move due to changing environment, opportunity, or …</a:t>
            </a:r>
          </a:p>
          <a:p>
            <a:pPr marL="457200" indent="-457200">
              <a:lnSpc>
                <a:spcPts val="5000"/>
              </a:lnSpc>
              <a:buFont typeface="Arial" panose="020B0604020202020204" pitchFamily="34" charset="0"/>
              <a:buChar char="•"/>
            </a:pPr>
            <a:r>
              <a:rPr lang="en-US" sz="3200" dirty="0">
                <a:solidFill>
                  <a:schemeClr val="bg1"/>
                </a:solidFill>
                <a:latin typeface="Helvetica Light" panose="020B0403020202020204" pitchFamily="34" charset="0"/>
              </a:rPr>
              <a:t>we can also experimentally move across the landscape</a:t>
            </a:r>
          </a:p>
          <a:p>
            <a:pPr marL="457200" indent="-457200" algn="ctr">
              <a:lnSpc>
                <a:spcPts val="5000"/>
              </a:lnSpc>
              <a:buFont typeface="Arial" panose="020B0604020202020204" pitchFamily="34" charset="0"/>
              <a:buChar char="•"/>
            </a:pPr>
            <a:endParaRPr lang="en-US" sz="3200" dirty="0">
              <a:solidFill>
                <a:schemeClr val="bg1"/>
              </a:solidFill>
              <a:latin typeface="Helvetica Light" panose="020B0403020202020204" pitchFamily="34" charset="0"/>
            </a:endParaRPr>
          </a:p>
          <a:p>
            <a:pPr marL="457200" indent="-457200" algn="ctr">
              <a:lnSpc>
                <a:spcPts val="5000"/>
              </a:lnSpc>
              <a:buFont typeface="Arial" panose="020B0604020202020204" pitchFamily="34" charset="0"/>
              <a:buChar char="•"/>
            </a:pPr>
            <a:endParaRPr lang="en-US" sz="3200" dirty="0">
              <a:solidFill>
                <a:schemeClr val="bg1"/>
              </a:solidFill>
              <a:latin typeface="Helvetica Light" panose="020B0403020202020204" pitchFamily="34" charset="0"/>
            </a:endParaRPr>
          </a:p>
        </p:txBody>
      </p:sp>
      <p:pic>
        <p:nvPicPr>
          <p:cNvPr id="7" name="Picture 6">
            <a:extLst>
              <a:ext uri="{FF2B5EF4-FFF2-40B4-BE49-F238E27FC236}">
                <a16:creationId xmlns:a16="http://schemas.microsoft.com/office/drawing/2014/main" id="{18BA9D7C-39C0-F0D2-6051-F76FAF8F5046}"/>
              </a:ext>
            </a:extLst>
          </p:cNvPr>
          <p:cNvPicPr>
            <a:picLocks noChangeAspect="1"/>
          </p:cNvPicPr>
          <p:nvPr/>
        </p:nvPicPr>
        <p:blipFill rotWithShape="1">
          <a:blip r:embed="rId2"/>
          <a:srcRect l="21423" t="13258" r="11136" b="24005"/>
          <a:stretch/>
        </p:blipFill>
        <p:spPr>
          <a:xfrm>
            <a:off x="7651750" y="1767416"/>
            <a:ext cx="3833709" cy="3323167"/>
          </a:xfrm>
          <a:prstGeom prst="rect">
            <a:avLst/>
          </a:prstGeom>
        </p:spPr>
      </p:pic>
    </p:spTree>
    <p:extLst>
      <p:ext uri="{BB962C8B-B14F-4D97-AF65-F5344CB8AC3E}">
        <p14:creationId xmlns:p14="http://schemas.microsoft.com/office/powerpoint/2010/main" val="10627409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A8F8FAD1-8EBF-7F3B-D121-D4A492FCEDB5}"/>
              </a:ext>
            </a:extLst>
          </p:cNvPr>
          <p:cNvGrpSpPr/>
          <p:nvPr/>
        </p:nvGrpSpPr>
        <p:grpSpPr>
          <a:xfrm>
            <a:off x="6365560" y="1270860"/>
            <a:ext cx="5534366" cy="4818312"/>
            <a:chOff x="82527" y="1378172"/>
            <a:chExt cx="5534366" cy="4818312"/>
          </a:xfrm>
        </p:grpSpPr>
        <p:grpSp>
          <p:nvGrpSpPr>
            <p:cNvPr id="36" name="Group 35">
              <a:extLst>
                <a:ext uri="{FF2B5EF4-FFF2-40B4-BE49-F238E27FC236}">
                  <a16:creationId xmlns:a16="http://schemas.microsoft.com/office/drawing/2014/main" id="{68EC1067-649A-EE4A-FFE7-A81F43F4026A}"/>
                </a:ext>
              </a:extLst>
            </p:cNvPr>
            <p:cNvGrpSpPr/>
            <p:nvPr/>
          </p:nvGrpSpPr>
          <p:grpSpPr>
            <a:xfrm>
              <a:off x="954250" y="1378172"/>
              <a:ext cx="4662643" cy="4101655"/>
              <a:chOff x="118819" y="532359"/>
              <a:chExt cx="6438900" cy="5664200"/>
            </a:xfrm>
          </p:grpSpPr>
          <p:cxnSp>
            <p:nvCxnSpPr>
              <p:cNvPr id="5" name="Straight Arrow Connector 4">
                <a:extLst>
                  <a:ext uri="{FF2B5EF4-FFF2-40B4-BE49-F238E27FC236}">
                    <a16:creationId xmlns:a16="http://schemas.microsoft.com/office/drawing/2014/main" id="{CD96406C-9D79-B974-1ABF-FC230BE596D0}"/>
                  </a:ext>
                </a:extLst>
              </p:cNvPr>
              <p:cNvCxnSpPr>
                <a:cxnSpLocks/>
              </p:cNvCxnSpPr>
              <p:nvPr/>
            </p:nvCxnSpPr>
            <p:spPr>
              <a:xfrm flipV="1">
                <a:off x="118819" y="532359"/>
                <a:ext cx="0" cy="5664200"/>
              </a:xfrm>
              <a:prstGeom prst="straightConnector1">
                <a:avLst/>
              </a:prstGeom>
              <a:ln w="57150" cap="rnd">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5B2315F-523F-D3E7-F398-CD3A70B558A6}"/>
                  </a:ext>
                </a:extLst>
              </p:cNvPr>
              <p:cNvCxnSpPr>
                <a:cxnSpLocks/>
              </p:cNvCxnSpPr>
              <p:nvPr/>
            </p:nvCxnSpPr>
            <p:spPr>
              <a:xfrm>
                <a:off x="118819" y="6196559"/>
                <a:ext cx="6438900" cy="0"/>
              </a:xfrm>
              <a:prstGeom prst="straightConnector1">
                <a:avLst/>
              </a:prstGeom>
              <a:ln w="57150" cap="rnd">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B12EDC74-385A-8992-3D4D-13C14EB29DD7}"/>
                </a:ext>
              </a:extLst>
            </p:cNvPr>
            <p:cNvSpPr txBox="1"/>
            <p:nvPr/>
          </p:nvSpPr>
          <p:spPr>
            <a:xfrm>
              <a:off x="895458" y="5553762"/>
              <a:ext cx="4203729" cy="642722"/>
            </a:xfrm>
            <a:prstGeom prst="rect">
              <a:avLst/>
            </a:prstGeom>
            <a:noFill/>
          </p:spPr>
          <p:txBody>
            <a:bodyPr wrap="square" lIns="90000" rtlCol="0">
              <a:noAutofit/>
            </a:bodyPr>
            <a:lstStyle/>
            <a:p>
              <a:pPr algn="ctr">
                <a:lnSpc>
                  <a:spcPts val="5000"/>
                </a:lnSpc>
              </a:pPr>
              <a:r>
                <a:rPr lang="en-US" sz="2800" dirty="0">
                  <a:ln>
                    <a:solidFill>
                      <a:schemeClr val="bg1">
                        <a:lumMod val="65000"/>
                      </a:schemeClr>
                    </a:solidFill>
                  </a:ln>
                  <a:solidFill>
                    <a:schemeClr val="bg1">
                      <a:lumMod val="65000"/>
                    </a:schemeClr>
                  </a:solidFill>
                  <a:latin typeface="Helvetica Light" panose="020B0403020202020204" pitchFamily="34" charset="0"/>
                </a:rPr>
                <a:t>Body Length (mm)</a:t>
              </a:r>
              <a:endParaRPr lang="en-US" sz="3600" dirty="0">
                <a:ln>
                  <a:solidFill>
                    <a:schemeClr val="bg1">
                      <a:lumMod val="65000"/>
                    </a:schemeClr>
                  </a:solidFill>
                </a:ln>
                <a:solidFill>
                  <a:schemeClr val="bg1">
                    <a:lumMod val="65000"/>
                  </a:schemeClr>
                </a:solidFill>
                <a:latin typeface="Helvetica Light" panose="020B0403020202020204" pitchFamily="34" charset="0"/>
              </a:endParaRPr>
            </a:p>
          </p:txBody>
        </p:sp>
        <p:sp>
          <p:nvSpPr>
            <p:cNvPr id="43" name="TextBox 42">
              <a:extLst>
                <a:ext uri="{FF2B5EF4-FFF2-40B4-BE49-F238E27FC236}">
                  <a16:creationId xmlns:a16="http://schemas.microsoft.com/office/drawing/2014/main" id="{3E56B4C3-471B-240C-1699-08ABE84568FE}"/>
                </a:ext>
              </a:extLst>
            </p:cNvPr>
            <p:cNvSpPr txBox="1"/>
            <p:nvPr/>
          </p:nvSpPr>
          <p:spPr>
            <a:xfrm rot="16200000">
              <a:off x="-1667645" y="3245354"/>
              <a:ext cx="4203729" cy="703385"/>
            </a:xfrm>
            <a:prstGeom prst="rect">
              <a:avLst/>
            </a:prstGeom>
            <a:noFill/>
          </p:spPr>
          <p:txBody>
            <a:bodyPr wrap="square" lIns="90000" rtlCol="0">
              <a:noAutofit/>
            </a:bodyPr>
            <a:lstStyle/>
            <a:p>
              <a:pPr algn="ctr">
                <a:lnSpc>
                  <a:spcPts val="5000"/>
                </a:lnSpc>
              </a:pPr>
              <a:r>
                <a:rPr lang="en-US" sz="2800" dirty="0">
                  <a:ln>
                    <a:solidFill>
                      <a:schemeClr val="bg1">
                        <a:lumMod val="65000"/>
                      </a:schemeClr>
                    </a:solidFill>
                  </a:ln>
                  <a:solidFill>
                    <a:schemeClr val="bg1">
                      <a:lumMod val="65000"/>
                    </a:schemeClr>
                  </a:solidFill>
                  <a:latin typeface="Helvetica Light" panose="020B0403020202020204" pitchFamily="34" charset="0"/>
                </a:rPr>
                <a:t>Leg Length (mm)</a:t>
              </a:r>
              <a:endParaRPr lang="en-US" sz="3600" dirty="0">
                <a:ln>
                  <a:solidFill>
                    <a:schemeClr val="bg1">
                      <a:lumMod val="65000"/>
                    </a:schemeClr>
                  </a:solidFill>
                </a:ln>
                <a:solidFill>
                  <a:schemeClr val="bg1">
                    <a:lumMod val="65000"/>
                  </a:schemeClr>
                </a:solidFill>
                <a:latin typeface="Helvetica Light" panose="020B0403020202020204" pitchFamily="34" charset="0"/>
              </a:endParaRPr>
            </a:p>
          </p:txBody>
        </p:sp>
      </p:grpSp>
      <p:grpSp>
        <p:nvGrpSpPr>
          <p:cNvPr id="49" name="Group 48">
            <a:extLst>
              <a:ext uri="{FF2B5EF4-FFF2-40B4-BE49-F238E27FC236}">
                <a16:creationId xmlns:a16="http://schemas.microsoft.com/office/drawing/2014/main" id="{740B3E59-8BD2-354D-7D5A-B0319A32556D}"/>
              </a:ext>
            </a:extLst>
          </p:cNvPr>
          <p:cNvGrpSpPr/>
          <p:nvPr/>
        </p:nvGrpSpPr>
        <p:grpSpPr>
          <a:xfrm>
            <a:off x="0" y="0"/>
            <a:ext cx="6096000" cy="6858000"/>
            <a:chOff x="6096000" y="0"/>
            <a:chExt cx="6096000" cy="6858000"/>
          </a:xfrm>
          <a:solidFill>
            <a:schemeClr val="bg1">
              <a:lumMod val="65000"/>
            </a:schemeClr>
          </a:solidFill>
        </p:grpSpPr>
        <p:sp>
          <p:nvSpPr>
            <p:cNvPr id="8" name="Rectangle 7">
              <a:extLst>
                <a:ext uri="{FF2B5EF4-FFF2-40B4-BE49-F238E27FC236}">
                  <a16:creationId xmlns:a16="http://schemas.microsoft.com/office/drawing/2014/main" id="{7099B388-CC55-A8B6-06FC-2729D3F1AFCD}"/>
                </a:ext>
              </a:extLst>
            </p:cNvPr>
            <p:cNvSpPr/>
            <p:nvPr/>
          </p:nvSpPr>
          <p:spPr>
            <a:xfrm>
              <a:off x="6096000" y="0"/>
              <a:ext cx="6096000"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73F1621E-18F0-1324-CC4C-9CE21E11D353}"/>
                </a:ext>
              </a:extLst>
            </p:cNvPr>
            <p:cNvSpPr/>
            <p:nvPr/>
          </p:nvSpPr>
          <p:spPr>
            <a:xfrm>
              <a:off x="7206953" y="620674"/>
              <a:ext cx="3874094" cy="675238"/>
            </a:xfrm>
            <a:prstGeom prst="roundRect">
              <a:avLst>
                <a:gd name="adj" fmla="val 50000"/>
              </a:avLst>
            </a:prstGeom>
            <a:solidFill>
              <a:schemeClr val="bg1"/>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90D8ED89-EA38-EEA7-D9B1-024EDC4E8F21}"/>
              </a:ext>
            </a:extLst>
          </p:cNvPr>
          <p:cNvSpPr txBox="1"/>
          <p:nvPr/>
        </p:nvSpPr>
        <p:spPr>
          <a:xfrm>
            <a:off x="269560" y="572105"/>
            <a:ext cx="5674035" cy="6049884"/>
          </a:xfrm>
          <a:prstGeom prst="rect">
            <a:avLst/>
          </a:prstGeom>
          <a:noFill/>
        </p:spPr>
        <p:txBody>
          <a:bodyPr wrap="square" lIns="90000" rtlCol="0">
            <a:noAutofit/>
          </a:bodyPr>
          <a:lstStyle/>
          <a:p>
            <a:pPr algn="ctr">
              <a:lnSpc>
                <a:spcPts val="5000"/>
              </a:lnSpc>
            </a:pPr>
            <a:r>
              <a:rPr lang="en-US" sz="3600" dirty="0">
                <a:solidFill>
                  <a:schemeClr val="bg1">
                    <a:lumMod val="65000"/>
                  </a:schemeClr>
                </a:solidFill>
                <a:latin typeface="Helvetica Light" panose="020B0403020202020204" pitchFamily="34" charset="0"/>
              </a:rPr>
              <a:t>Peaks move!</a:t>
            </a:r>
            <a:endParaRPr lang="en-US" sz="3600" i="1" dirty="0">
              <a:solidFill>
                <a:schemeClr val="bg1">
                  <a:lumMod val="65000"/>
                </a:schemeClr>
              </a:solidFill>
              <a:latin typeface="Helvetica Light" panose="020B0403020202020204" pitchFamily="34" charset="0"/>
            </a:endParaRPr>
          </a:p>
          <a:p>
            <a:pPr algn="ctr">
              <a:lnSpc>
                <a:spcPts val="5000"/>
              </a:lnSpc>
            </a:pPr>
            <a:r>
              <a:rPr lang="en-US" sz="3200" dirty="0">
                <a:solidFill>
                  <a:schemeClr val="bg1"/>
                </a:solidFill>
                <a:latin typeface="Helvetica Light" panose="020B0403020202020204" pitchFamily="34" charset="0"/>
              </a:rPr>
              <a:t>____________</a:t>
            </a:r>
          </a:p>
          <a:p>
            <a:pPr marL="457200" indent="-457200">
              <a:lnSpc>
                <a:spcPts val="5000"/>
              </a:lnSpc>
              <a:buFont typeface="Arial" panose="020B0604020202020204" pitchFamily="34" charset="0"/>
              <a:buChar char="•"/>
            </a:pPr>
            <a:r>
              <a:rPr lang="en-US" sz="3200" dirty="0">
                <a:solidFill>
                  <a:schemeClr val="bg1"/>
                </a:solidFill>
                <a:latin typeface="Helvetica Light" panose="020B0403020202020204" pitchFamily="34" charset="0"/>
              </a:rPr>
              <a:t>peaks can move due to changing environment, opportunity, or …</a:t>
            </a:r>
          </a:p>
          <a:p>
            <a:pPr marL="457200" indent="-457200">
              <a:lnSpc>
                <a:spcPts val="5000"/>
              </a:lnSpc>
              <a:buFont typeface="Arial" panose="020B0604020202020204" pitchFamily="34" charset="0"/>
              <a:buChar char="•"/>
            </a:pPr>
            <a:r>
              <a:rPr lang="en-US" sz="3200" dirty="0">
                <a:solidFill>
                  <a:schemeClr val="bg1"/>
                </a:solidFill>
                <a:latin typeface="Helvetica Light" panose="020B0403020202020204" pitchFamily="34" charset="0"/>
              </a:rPr>
              <a:t>we can also experimentally move across the landscape</a:t>
            </a:r>
          </a:p>
          <a:p>
            <a:pPr marL="457200" indent="-457200">
              <a:lnSpc>
                <a:spcPts val="5000"/>
              </a:lnSpc>
              <a:buFont typeface="Arial" panose="020B0604020202020204" pitchFamily="34" charset="0"/>
              <a:buChar char="•"/>
            </a:pPr>
            <a:r>
              <a:rPr lang="en-US" sz="3200" dirty="0">
                <a:solidFill>
                  <a:schemeClr val="bg1"/>
                </a:solidFill>
                <a:latin typeface="Helvetica Light" panose="020B0403020202020204" pitchFamily="34" charset="0"/>
              </a:rPr>
              <a:t>to find paths of genotypic or phenotypic selection</a:t>
            </a:r>
          </a:p>
          <a:p>
            <a:pPr marL="457200" indent="-457200">
              <a:lnSpc>
                <a:spcPts val="5000"/>
              </a:lnSpc>
              <a:buFont typeface="Arial" panose="020B0604020202020204" pitchFamily="34" charset="0"/>
              <a:buChar char="•"/>
            </a:pPr>
            <a:endParaRPr lang="en-US" sz="3200" dirty="0">
              <a:solidFill>
                <a:schemeClr val="bg1"/>
              </a:solidFill>
              <a:latin typeface="Helvetica Light" panose="020B0403020202020204" pitchFamily="34" charset="0"/>
            </a:endParaRPr>
          </a:p>
          <a:p>
            <a:pPr marL="457200" indent="-457200" algn="ctr">
              <a:lnSpc>
                <a:spcPts val="5000"/>
              </a:lnSpc>
              <a:buFont typeface="Arial" panose="020B0604020202020204" pitchFamily="34" charset="0"/>
              <a:buChar char="•"/>
            </a:pPr>
            <a:endParaRPr lang="en-US" sz="3200" dirty="0">
              <a:solidFill>
                <a:schemeClr val="bg1"/>
              </a:solidFill>
              <a:latin typeface="Helvetica Light" panose="020B0403020202020204" pitchFamily="34" charset="0"/>
            </a:endParaRPr>
          </a:p>
          <a:p>
            <a:pPr marL="457200" indent="-457200" algn="ctr">
              <a:lnSpc>
                <a:spcPts val="5000"/>
              </a:lnSpc>
              <a:buFont typeface="Arial" panose="020B0604020202020204" pitchFamily="34" charset="0"/>
              <a:buChar char="•"/>
            </a:pPr>
            <a:endParaRPr lang="en-US" sz="3200" dirty="0">
              <a:solidFill>
                <a:schemeClr val="bg1"/>
              </a:solidFill>
              <a:latin typeface="Helvetica Light" panose="020B0403020202020204" pitchFamily="34" charset="0"/>
            </a:endParaRPr>
          </a:p>
        </p:txBody>
      </p:sp>
      <p:pic>
        <p:nvPicPr>
          <p:cNvPr id="7" name="Picture 6">
            <a:extLst>
              <a:ext uri="{FF2B5EF4-FFF2-40B4-BE49-F238E27FC236}">
                <a16:creationId xmlns:a16="http://schemas.microsoft.com/office/drawing/2014/main" id="{18BA9D7C-39C0-F0D2-6051-F76FAF8F5046}"/>
              </a:ext>
            </a:extLst>
          </p:cNvPr>
          <p:cNvPicPr>
            <a:picLocks noChangeAspect="1"/>
          </p:cNvPicPr>
          <p:nvPr/>
        </p:nvPicPr>
        <p:blipFill rotWithShape="1">
          <a:blip r:embed="rId2"/>
          <a:srcRect l="21423" t="13258" r="11136" b="24005"/>
          <a:stretch/>
        </p:blipFill>
        <p:spPr>
          <a:xfrm>
            <a:off x="7651750" y="1767416"/>
            <a:ext cx="3833709" cy="3323167"/>
          </a:xfrm>
          <a:prstGeom prst="rect">
            <a:avLst/>
          </a:prstGeom>
        </p:spPr>
      </p:pic>
    </p:spTree>
    <p:extLst>
      <p:ext uri="{BB962C8B-B14F-4D97-AF65-F5344CB8AC3E}">
        <p14:creationId xmlns:p14="http://schemas.microsoft.com/office/powerpoint/2010/main" val="26891088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3AED259-20E2-1785-18E1-F8F98FA51843}"/>
              </a:ext>
            </a:extLst>
          </p:cNvPr>
          <p:cNvSpPr/>
          <p:nvPr/>
        </p:nvSpPr>
        <p:spPr>
          <a:xfrm>
            <a:off x="6180082" y="0"/>
            <a:ext cx="6011917"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45C2B697-8C6A-D981-ECAF-9B45644286E0}"/>
              </a:ext>
            </a:extLst>
          </p:cNvPr>
          <p:cNvSpPr/>
          <p:nvPr/>
        </p:nvSpPr>
        <p:spPr>
          <a:xfrm>
            <a:off x="7720452" y="1270860"/>
            <a:ext cx="3874094" cy="675238"/>
          </a:xfrm>
          <a:prstGeom prst="roundRect">
            <a:avLst>
              <a:gd name="adj" fmla="val 50000"/>
            </a:avLst>
          </a:prstGeom>
          <a:solidFill>
            <a:schemeClr val="bg1"/>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FFE206E-E013-9B46-1517-3B53558C294F}"/>
              </a:ext>
            </a:extLst>
          </p:cNvPr>
          <p:cNvSpPr txBox="1"/>
          <p:nvPr/>
        </p:nvSpPr>
        <p:spPr>
          <a:xfrm>
            <a:off x="6532447" y="558131"/>
            <a:ext cx="5412827" cy="6049884"/>
          </a:xfrm>
          <a:prstGeom prst="rect">
            <a:avLst/>
          </a:prstGeom>
          <a:noFill/>
        </p:spPr>
        <p:txBody>
          <a:bodyPr wrap="square" lIns="90000" rtlCol="0">
            <a:noAutofit/>
          </a:bodyPr>
          <a:lstStyle/>
          <a:p>
            <a:pPr algn="ctr">
              <a:lnSpc>
                <a:spcPts val="5000"/>
              </a:lnSpc>
            </a:pPr>
            <a:r>
              <a:rPr lang="en-US" sz="3200" dirty="0">
                <a:solidFill>
                  <a:schemeClr val="bg1"/>
                </a:solidFill>
                <a:latin typeface="Helvetica Light" panose="020B0403020202020204" pitchFamily="34" charset="0"/>
              </a:rPr>
              <a:t>Things to remember about the </a:t>
            </a:r>
            <a:r>
              <a:rPr lang="en-US" sz="3200" i="1" dirty="0">
                <a:latin typeface="Helvetica Light" panose="020B0403020202020204" pitchFamily="34" charset="0"/>
              </a:rPr>
              <a:t>adaptive landscape</a:t>
            </a:r>
          </a:p>
          <a:p>
            <a:pPr algn="ctr">
              <a:lnSpc>
                <a:spcPts val="5000"/>
              </a:lnSpc>
            </a:pPr>
            <a:r>
              <a:rPr lang="en-US" sz="3200" dirty="0">
                <a:solidFill>
                  <a:schemeClr val="bg1"/>
                </a:solidFill>
                <a:latin typeface="Helvetica Light" panose="020B0403020202020204" pitchFamily="34" charset="0"/>
              </a:rPr>
              <a:t>____________</a:t>
            </a:r>
          </a:p>
          <a:p>
            <a:pPr>
              <a:lnSpc>
                <a:spcPts val="5000"/>
              </a:lnSpc>
            </a:pPr>
            <a:endParaRPr lang="en-US" sz="3200" dirty="0">
              <a:solidFill>
                <a:schemeClr val="bg1"/>
              </a:solidFill>
              <a:latin typeface="Helvetica Light" panose="020B0403020202020204" pitchFamily="34" charset="0"/>
            </a:endParaRPr>
          </a:p>
          <a:p>
            <a:pPr marL="457200" indent="-457200" algn="ctr">
              <a:lnSpc>
                <a:spcPts val="5000"/>
              </a:lnSpc>
              <a:buFont typeface="Arial" panose="020B0604020202020204" pitchFamily="34" charset="0"/>
              <a:buChar char="•"/>
            </a:pPr>
            <a:endParaRPr lang="en-US" sz="3200" dirty="0">
              <a:solidFill>
                <a:schemeClr val="bg1"/>
              </a:solidFill>
              <a:latin typeface="Helvetica Light" panose="020B0403020202020204" pitchFamily="34" charset="0"/>
            </a:endParaRPr>
          </a:p>
          <a:p>
            <a:pPr marL="457200" indent="-457200" algn="ctr">
              <a:lnSpc>
                <a:spcPts val="5000"/>
              </a:lnSpc>
              <a:buFont typeface="Arial" panose="020B0604020202020204" pitchFamily="34" charset="0"/>
              <a:buChar char="•"/>
            </a:pPr>
            <a:endParaRPr lang="en-US" sz="3200" dirty="0">
              <a:solidFill>
                <a:schemeClr val="bg1"/>
              </a:solidFill>
              <a:latin typeface="Helvetica Light" panose="020B0403020202020204" pitchFamily="34" charset="0"/>
            </a:endParaRPr>
          </a:p>
        </p:txBody>
      </p:sp>
      <p:pic>
        <p:nvPicPr>
          <p:cNvPr id="11" name="Picture 10">
            <a:extLst>
              <a:ext uri="{FF2B5EF4-FFF2-40B4-BE49-F238E27FC236}">
                <a16:creationId xmlns:a16="http://schemas.microsoft.com/office/drawing/2014/main" id="{43FE56B2-693B-4430-712E-39E5E37766CF}"/>
              </a:ext>
            </a:extLst>
          </p:cNvPr>
          <p:cNvPicPr>
            <a:picLocks noChangeAspect="1"/>
          </p:cNvPicPr>
          <p:nvPr/>
        </p:nvPicPr>
        <p:blipFill>
          <a:blip r:embed="rId3"/>
          <a:stretch>
            <a:fillRect/>
          </a:stretch>
        </p:blipFill>
        <p:spPr>
          <a:xfrm>
            <a:off x="213458" y="603215"/>
            <a:ext cx="5966624" cy="5694727"/>
          </a:xfrm>
          <a:prstGeom prst="rect">
            <a:avLst/>
          </a:prstGeom>
        </p:spPr>
      </p:pic>
      <p:grpSp>
        <p:nvGrpSpPr>
          <p:cNvPr id="12" name="Group 11">
            <a:extLst>
              <a:ext uri="{FF2B5EF4-FFF2-40B4-BE49-F238E27FC236}">
                <a16:creationId xmlns:a16="http://schemas.microsoft.com/office/drawing/2014/main" id="{9F536B63-6324-EE69-29CB-D5B9C0B1D45E}"/>
              </a:ext>
            </a:extLst>
          </p:cNvPr>
          <p:cNvGrpSpPr/>
          <p:nvPr/>
        </p:nvGrpSpPr>
        <p:grpSpPr>
          <a:xfrm>
            <a:off x="125260" y="6095080"/>
            <a:ext cx="2931091" cy="810552"/>
            <a:chOff x="125260" y="6095080"/>
            <a:chExt cx="2931091" cy="810552"/>
          </a:xfrm>
        </p:grpSpPr>
        <p:sp>
          <p:nvSpPr>
            <p:cNvPr id="13" name="Rounded Rectangle 12">
              <a:extLst>
                <a:ext uri="{FF2B5EF4-FFF2-40B4-BE49-F238E27FC236}">
                  <a16:creationId xmlns:a16="http://schemas.microsoft.com/office/drawing/2014/main" id="{13237240-566B-7722-A30F-93632A8B7803}"/>
                </a:ext>
              </a:extLst>
            </p:cNvPr>
            <p:cNvSpPr/>
            <p:nvPr/>
          </p:nvSpPr>
          <p:spPr>
            <a:xfrm>
              <a:off x="125260" y="6225436"/>
              <a:ext cx="2931091" cy="569934"/>
            </a:xfrm>
            <a:prstGeom prst="roundRect">
              <a:avLst>
                <a:gd name="adj" fmla="val 50000"/>
              </a:avLst>
            </a:prstGeom>
            <a:solidFill>
              <a:schemeClr val="bg1">
                <a:lumMod val="85000"/>
              </a:schemeClr>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29BC4C1-B5D2-9E76-D9B6-C69EBB8F8C35}"/>
                </a:ext>
              </a:extLst>
            </p:cNvPr>
            <p:cNvSpPr txBox="1"/>
            <p:nvPr/>
          </p:nvSpPr>
          <p:spPr>
            <a:xfrm>
              <a:off x="306637" y="6095080"/>
              <a:ext cx="2611927" cy="810552"/>
            </a:xfrm>
            <a:prstGeom prst="rect">
              <a:avLst/>
            </a:prstGeom>
            <a:noFill/>
          </p:spPr>
          <p:txBody>
            <a:bodyPr wrap="square" lIns="90000" rtlCol="0">
              <a:noAutofit/>
            </a:bodyPr>
            <a:lstStyle/>
            <a:p>
              <a:pPr>
                <a:lnSpc>
                  <a:spcPts val="5000"/>
                </a:lnSpc>
              </a:pPr>
              <a:r>
                <a:rPr lang="en-US" sz="2400" dirty="0">
                  <a:solidFill>
                    <a:schemeClr val="bg1">
                      <a:lumMod val="50000"/>
                    </a:schemeClr>
                  </a:solidFill>
                  <a:latin typeface="Helvetica Light" panose="020B0403020202020204" pitchFamily="34" charset="0"/>
                </a:rPr>
                <a:t>Stroud </a:t>
              </a:r>
              <a:r>
                <a:rPr lang="en-US" sz="2400" i="1" dirty="0">
                  <a:solidFill>
                    <a:schemeClr val="bg1">
                      <a:lumMod val="50000"/>
                    </a:schemeClr>
                  </a:solidFill>
                  <a:latin typeface="Helvetica Light" panose="020B0403020202020204" pitchFamily="34" charset="0"/>
                </a:rPr>
                <a:t>et al. </a:t>
              </a:r>
              <a:r>
                <a:rPr lang="en-US" sz="2400" dirty="0">
                  <a:solidFill>
                    <a:schemeClr val="bg1">
                      <a:lumMod val="50000"/>
                    </a:schemeClr>
                  </a:solidFill>
                  <a:latin typeface="Helvetica Light" panose="020B0403020202020204" pitchFamily="34" charset="0"/>
                </a:rPr>
                <a:t>2024</a:t>
              </a:r>
            </a:p>
            <a:p>
              <a:pPr marL="457200" indent="-457200" algn="ctr">
                <a:lnSpc>
                  <a:spcPts val="5000"/>
                </a:lnSpc>
                <a:buFont typeface="Arial" panose="020B0604020202020204" pitchFamily="34" charset="0"/>
                <a:buChar char="•"/>
              </a:pPr>
              <a:endParaRPr lang="en-US" sz="3200" dirty="0">
                <a:solidFill>
                  <a:schemeClr val="bg1"/>
                </a:solidFill>
                <a:latin typeface="Helvetica Light" panose="020B0403020202020204" pitchFamily="34" charset="0"/>
              </a:endParaRPr>
            </a:p>
            <a:p>
              <a:pPr marL="457200" indent="-457200" algn="ctr">
                <a:lnSpc>
                  <a:spcPts val="5000"/>
                </a:lnSpc>
                <a:buFont typeface="Arial" panose="020B0604020202020204" pitchFamily="34" charset="0"/>
                <a:buChar char="•"/>
              </a:pPr>
              <a:endParaRPr lang="en-US" sz="3200" dirty="0">
                <a:solidFill>
                  <a:schemeClr val="bg1"/>
                </a:solidFill>
                <a:latin typeface="Helvetica Light" panose="020B0403020202020204" pitchFamily="34" charset="0"/>
              </a:endParaRPr>
            </a:p>
          </p:txBody>
        </p:sp>
      </p:grpSp>
    </p:spTree>
    <p:extLst>
      <p:ext uri="{BB962C8B-B14F-4D97-AF65-F5344CB8AC3E}">
        <p14:creationId xmlns:p14="http://schemas.microsoft.com/office/powerpoint/2010/main" val="34516695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3AED259-20E2-1785-18E1-F8F98FA51843}"/>
              </a:ext>
            </a:extLst>
          </p:cNvPr>
          <p:cNvSpPr/>
          <p:nvPr/>
        </p:nvSpPr>
        <p:spPr>
          <a:xfrm>
            <a:off x="6180082" y="0"/>
            <a:ext cx="6011917"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45C2B697-8C6A-D981-ECAF-9B45644286E0}"/>
              </a:ext>
            </a:extLst>
          </p:cNvPr>
          <p:cNvSpPr/>
          <p:nvPr/>
        </p:nvSpPr>
        <p:spPr>
          <a:xfrm>
            <a:off x="7720452" y="1270860"/>
            <a:ext cx="3874094" cy="675238"/>
          </a:xfrm>
          <a:prstGeom prst="roundRect">
            <a:avLst>
              <a:gd name="adj" fmla="val 50000"/>
            </a:avLst>
          </a:prstGeom>
          <a:solidFill>
            <a:schemeClr val="bg1"/>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FFE206E-E013-9B46-1517-3B53558C294F}"/>
              </a:ext>
            </a:extLst>
          </p:cNvPr>
          <p:cNvSpPr txBox="1"/>
          <p:nvPr/>
        </p:nvSpPr>
        <p:spPr>
          <a:xfrm>
            <a:off x="6532447" y="558131"/>
            <a:ext cx="5412827" cy="6049884"/>
          </a:xfrm>
          <a:prstGeom prst="rect">
            <a:avLst/>
          </a:prstGeom>
          <a:noFill/>
        </p:spPr>
        <p:txBody>
          <a:bodyPr wrap="square" lIns="90000" rtlCol="0">
            <a:noAutofit/>
          </a:bodyPr>
          <a:lstStyle/>
          <a:p>
            <a:pPr algn="ctr">
              <a:lnSpc>
                <a:spcPts val="5000"/>
              </a:lnSpc>
            </a:pPr>
            <a:r>
              <a:rPr lang="en-US" sz="3200" dirty="0">
                <a:solidFill>
                  <a:schemeClr val="bg1"/>
                </a:solidFill>
                <a:latin typeface="Helvetica Light" panose="020B0403020202020204" pitchFamily="34" charset="0"/>
              </a:rPr>
              <a:t>Things to remember about the </a:t>
            </a:r>
            <a:r>
              <a:rPr lang="en-US" sz="3200" i="1" dirty="0">
                <a:latin typeface="Helvetica Light" panose="020B0403020202020204" pitchFamily="34" charset="0"/>
              </a:rPr>
              <a:t>adaptive landscape</a:t>
            </a:r>
          </a:p>
          <a:p>
            <a:pPr algn="ctr">
              <a:lnSpc>
                <a:spcPts val="5000"/>
              </a:lnSpc>
            </a:pPr>
            <a:r>
              <a:rPr lang="en-US" sz="3200" dirty="0">
                <a:solidFill>
                  <a:schemeClr val="bg1"/>
                </a:solidFill>
                <a:latin typeface="Helvetica Light" panose="020B0403020202020204" pitchFamily="34" charset="0"/>
              </a:rPr>
              <a:t>____________</a:t>
            </a:r>
          </a:p>
          <a:p>
            <a:pPr marL="457200" indent="-457200">
              <a:lnSpc>
                <a:spcPts val="5000"/>
              </a:lnSpc>
              <a:buFont typeface="Arial" panose="020B0604020202020204" pitchFamily="34" charset="0"/>
              <a:buChar char="•"/>
            </a:pPr>
            <a:r>
              <a:rPr lang="en-US" sz="3200" dirty="0">
                <a:solidFill>
                  <a:schemeClr val="bg1"/>
                </a:solidFill>
                <a:latin typeface="Helvetica Light" panose="020B0403020202020204" pitchFamily="34" charset="0"/>
              </a:rPr>
              <a:t>multivariate (many axes)</a:t>
            </a:r>
          </a:p>
          <a:p>
            <a:pPr>
              <a:lnSpc>
                <a:spcPts val="5000"/>
              </a:lnSpc>
            </a:pPr>
            <a:endParaRPr lang="en-US" sz="3200" dirty="0">
              <a:solidFill>
                <a:schemeClr val="bg1"/>
              </a:solidFill>
              <a:latin typeface="Helvetica Light" panose="020B0403020202020204" pitchFamily="34" charset="0"/>
            </a:endParaRPr>
          </a:p>
          <a:p>
            <a:pPr marL="457200" indent="-457200" algn="ctr">
              <a:lnSpc>
                <a:spcPts val="5000"/>
              </a:lnSpc>
              <a:buFont typeface="Arial" panose="020B0604020202020204" pitchFamily="34" charset="0"/>
              <a:buChar char="•"/>
            </a:pPr>
            <a:endParaRPr lang="en-US" sz="3200" dirty="0">
              <a:solidFill>
                <a:schemeClr val="bg1"/>
              </a:solidFill>
              <a:latin typeface="Helvetica Light" panose="020B0403020202020204" pitchFamily="34" charset="0"/>
            </a:endParaRPr>
          </a:p>
          <a:p>
            <a:pPr marL="457200" indent="-457200" algn="ctr">
              <a:lnSpc>
                <a:spcPts val="5000"/>
              </a:lnSpc>
              <a:buFont typeface="Arial" panose="020B0604020202020204" pitchFamily="34" charset="0"/>
              <a:buChar char="•"/>
            </a:pPr>
            <a:endParaRPr lang="en-US" sz="3200" dirty="0">
              <a:solidFill>
                <a:schemeClr val="bg1"/>
              </a:solidFill>
              <a:latin typeface="Helvetica Light" panose="020B0403020202020204" pitchFamily="34" charset="0"/>
            </a:endParaRPr>
          </a:p>
        </p:txBody>
      </p:sp>
      <p:pic>
        <p:nvPicPr>
          <p:cNvPr id="11" name="Picture 10">
            <a:extLst>
              <a:ext uri="{FF2B5EF4-FFF2-40B4-BE49-F238E27FC236}">
                <a16:creationId xmlns:a16="http://schemas.microsoft.com/office/drawing/2014/main" id="{43FE56B2-693B-4430-712E-39E5E37766CF}"/>
              </a:ext>
            </a:extLst>
          </p:cNvPr>
          <p:cNvPicPr>
            <a:picLocks noChangeAspect="1"/>
          </p:cNvPicPr>
          <p:nvPr/>
        </p:nvPicPr>
        <p:blipFill>
          <a:blip r:embed="rId3"/>
          <a:stretch>
            <a:fillRect/>
          </a:stretch>
        </p:blipFill>
        <p:spPr>
          <a:xfrm>
            <a:off x="213458" y="603215"/>
            <a:ext cx="5966624" cy="5694727"/>
          </a:xfrm>
          <a:prstGeom prst="rect">
            <a:avLst/>
          </a:prstGeom>
        </p:spPr>
      </p:pic>
      <p:grpSp>
        <p:nvGrpSpPr>
          <p:cNvPr id="12" name="Group 11">
            <a:extLst>
              <a:ext uri="{FF2B5EF4-FFF2-40B4-BE49-F238E27FC236}">
                <a16:creationId xmlns:a16="http://schemas.microsoft.com/office/drawing/2014/main" id="{9F536B63-6324-EE69-29CB-D5B9C0B1D45E}"/>
              </a:ext>
            </a:extLst>
          </p:cNvPr>
          <p:cNvGrpSpPr/>
          <p:nvPr/>
        </p:nvGrpSpPr>
        <p:grpSpPr>
          <a:xfrm>
            <a:off x="125260" y="6095080"/>
            <a:ext cx="2931091" cy="810552"/>
            <a:chOff x="125260" y="6095080"/>
            <a:chExt cx="2931091" cy="810552"/>
          </a:xfrm>
        </p:grpSpPr>
        <p:sp>
          <p:nvSpPr>
            <p:cNvPr id="13" name="Rounded Rectangle 12">
              <a:extLst>
                <a:ext uri="{FF2B5EF4-FFF2-40B4-BE49-F238E27FC236}">
                  <a16:creationId xmlns:a16="http://schemas.microsoft.com/office/drawing/2014/main" id="{13237240-566B-7722-A30F-93632A8B7803}"/>
                </a:ext>
              </a:extLst>
            </p:cNvPr>
            <p:cNvSpPr/>
            <p:nvPr/>
          </p:nvSpPr>
          <p:spPr>
            <a:xfrm>
              <a:off x="125260" y="6225436"/>
              <a:ext cx="2931091" cy="569934"/>
            </a:xfrm>
            <a:prstGeom prst="roundRect">
              <a:avLst>
                <a:gd name="adj" fmla="val 50000"/>
              </a:avLst>
            </a:prstGeom>
            <a:solidFill>
              <a:schemeClr val="bg1">
                <a:lumMod val="85000"/>
              </a:schemeClr>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29BC4C1-B5D2-9E76-D9B6-C69EBB8F8C35}"/>
                </a:ext>
              </a:extLst>
            </p:cNvPr>
            <p:cNvSpPr txBox="1"/>
            <p:nvPr/>
          </p:nvSpPr>
          <p:spPr>
            <a:xfrm>
              <a:off x="306637" y="6095080"/>
              <a:ext cx="2611927" cy="810552"/>
            </a:xfrm>
            <a:prstGeom prst="rect">
              <a:avLst/>
            </a:prstGeom>
            <a:noFill/>
          </p:spPr>
          <p:txBody>
            <a:bodyPr wrap="square" lIns="90000" rtlCol="0">
              <a:noAutofit/>
            </a:bodyPr>
            <a:lstStyle/>
            <a:p>
              <a:pPr>
                <a:lnSpc>
                  <a:spcPts val="5000"/>
                </a:lnSpc>
              </a:pPr>
              <a:r>
                <a:rPr lang="en-US" sz="2400" dirty="0">
                  <a:solidFill>
                    <a:schemeClr val="bg1">
                      <a:lumMod val="50000"/>
                    </a:schemeClr>
                  </a:solidFill>
                  <a:latin typeface="Helvetica Light" panose="020B0403020202020204" pitchFamily="34" charset="0"/>
                </a:rPr>
                <a:t>Stroud </a:t>
              </a:r>
              <a:r>
                <a:rPr lang="en-US" sz="2400" i="1" dirty="0">
                  <a:solidFill>
                    <a:schemeClr val="bg1">
                      <a:lumMod val="50000"/>
                    </a:schemeClr>
                  </a:solidFill>
                  <a:latin typeface="Helvetica Light" panose="020B0403020202020204" pitchFamily="34" charset="0"/>
                </a:rPr>
                <a:t>et al. </a:t>
              </a:r>
              <a:r>
                <a:rPr lang="en-US" sz="2400" dirty="0">
                  <a:solidFill>
                    <a:schemeClr val="bg1">
                      <a:lumMod val="50000"/>
                    </a:schemeClr>
                  </a:solidFill>
                  <a:latin typeface="Helvetica Light" panose="020B0403020202020204" pitchFamily="34" charset="0"/>
                </a:rPr>
                <a:t>2024</a:t>
              </a:r>
            </a:p>
            <a:p>
              <a:pPr marL="457200" indent="-457200" algn="ctr">
                <a:lnSpc>
                  <a:spcPts val="5000"/>
                </a:lnSpc>
                <a:buFont typeface="Arial" panose="020B0604020202020204" pitchFamily="34" charset="0"/>
                <a:buChar char="•"/>
              </a:pPr>
              <a:endParaRPr lang="en-US" sz="3200" dirty="0">
                <a:solidFill>
                  <a:schemeClr val="bg1"/>
                </a:solidFill>
                <a:latin typeface="Helvetica Light" panose="020B0403020202020204" pitchFamily="34" charset="0"/>
              </a:endParaRPr>
            </a:p>
            <a:p>
              <a:pPr marL="457200" indent="-457200" algn="ctr">
                <a:lnSpc>
                  <a:spcPts val="5000"/>
                </a:lnSpc>
                <a:buFont typeface="Arial" panose="020B0604020202020204" pitchFamily="34" charset="0"/>
                <a:buChar char="•"/>
              </a:pPr>
              <a:endParaRPr lang="en-US" sz="3200" dirty="0">
                <a:solidFill>
                  <a:schemeClr val="bg1"/>
                </a:solidFill>
                <a:latin typeface="Helvetica Light" panose="020B0403020202020204" pitchFamily="34" charset="0"/>
              </a:endParaRPr>
            </a:p>
          </p:txBody>
        </p:sp>
      </p:grpSp>
    </p:spTree>
    <p:extLst>
      <p:ext uri="{BB962C8B-B14F-4D97-AF65-F5344CB8AC3E}">
        <p14:creationId xmlns:p14="http://schemas.microsoft.com/office/powerpoint/2010/main" val="24619717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3AED259-20E2-1785-18E1-F8F98FA51843}"/>
              </a:ext>
            </a:extLst>
          </p:cNvPr>
          <p:cNvSpPr/>
          <p:nvPr/>
        </p:nvSpPr>
        <p:spPr>
          <a:xfrm>
            <a:off x="6180082" y="0"/>
            <a:ext cx="6011917"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45C2B697-8C6A-D981-ECAF-9B45644286E0}"/>
              </a:ext>
            </a:extLst>
          </p:cNvPr>
          <p:cNvSpPr/>
          <p:nvPr/>
        </p:nvSpPr>
        <p:spPr>
          <a:xfrm>
            <a:off x="7720452" y="1270860"/>
            <a:ext cx="3874094" cy="675238"/>
          </a:xfrm>
          <a:prstGeom prst="roundRect">
            <a:avLst>
              <a:gd name="adj" fmla="val 50000"/>
            </a:avLst>
          </a:prstGeom>
          <a:solidFill>
            <a:schemeClr val="bg1"/>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FFE206E-E013-9B46-1517-3B53558C294F}"/>
              </a:ext>
            </a:extLst>
          </p:cNvPr>
          <p:cNvSpPr txBox="1"/>
          <p:nvPr/>
        </p:nvSpPr>
        <p:spPr>
          <a:xfrm>
            <a:off x="6532447" y="558131"/>
            <a:ext cx="5412827" cy="6049884"/>
          </a:xfrm>
          <a:prstGeom prst="rect">
            <a:avLst/>
          </a:prstGeom>
          <a:noFill/>
        </p:spPr>
        <p:txBody>
          <a:bodyPr wrap="square" lIns="90000" rtlCol="0">
            <a:noAutofit/>
          </a:bodyPr>
          <a:lstStyle/>
          <a:p>
            <a:pPr algn="ctr">
              <a:lnSpc>
                <a:spcPts val="5000"/>
              </a:lnSpc>
            </a:pPr>
            <a:r>
              <a:rPr lang="en-US" sz="3200" dirty="0">
                <a:solidFill>
                  <a:schemeClr val="bg1"/>
                </a:solidFill>
                <a:latin typeface="Helvetica Light" panose="020B0403020202020204" pitchFamily="34" charset="0"/>
              </a:rPr>
              <a:t>Things to remember about the </a:t>
            </a:r>
            <a:r>
              <a:rPr lang="en-US" sz="3200" i="1" dirty="0">
                <a:latin typeface="Helvetica Light" panose="020B0403020202020204" pitchFamily="34" charset="0"/>
              </a:rPr>
              <a:t>adaptive landscape</a:t>
            </a:r>
          </a:p>
          <a:p>
            <a:pPr algn="ctr">
              <a:lnSpc>
                <a:spcPts val="5000"/>
              </a:lnSpc>
            </a:pPr>
            <a:r>
              <a:rPr lang="en-US" sz="3200" dirty="0">
                <a:solidFill>
                  <a:schemeClr val="bg1"/>
                </a:solidFill>
                <a:latin typeface="Helvetica Light" panose="020B0403020202020204" pitchFamily="34" charset="0"/>
              </a:rPr>
              <a:t>____________</a:t>
            </a:r>
          </a:p>
          <a:p>
            <a:pPr marL="457200" indent="-457200">
              <a:lnSpc>
                <a:spcPts val="5000"/>
              </a:lnSpc>
              <a:buFont typeface="Arial" panose="020B0604020202020204" pitchFamily="34" charset="0"/>
              <a:buChar char="•"/>
            </a:pPr>
            <a:r>
              <a:rPr lang="en-US" sz="3200" dirty="0">
                <a:solidFill>
                  <a:schemeClr val="bg1"/>
                </a:solidFill>
                <a:latin typeface="Helvetica Light" panose="020B0403020202020204" pitchFamily="34" charset="0"/>
              </a:rPr>
              <a:t>multivariate (many axes)</a:t>
            </a:r>
          </a:p>
          <a:p>
            <a:pPr marL="457200" indent="-457200">
              <a:lnSpc>
                <a:spcPts val="5000"/>
              </a:lnSpc>
              <a:buFont typeface="Arial" panose="020B0604020202020204" pitchFamily="34" charset="0"/>
              <a:buChar char="•"/>
            </a:pPr>
            <a:r>
              <a:rPr lang="en-US" sz="3200" dirty="0">
                <a:solidFill>
                  <a:schemeClr val="bg1"/>
                </a:solidFill>
                <a:latin typeface="Helvetica Light" panose="020B0403020202020204" pitchFamily="34" charset="0"/>
              </a:rPr>
              <a:t>bridge between micro/macroevolution</a:t>
            </a:r>
          </a:p>
        </p:txBody>
      </p:sp>
      <p:pic>
        <p:nvPicPr>
          <p:cNvPr id="5" name="Picture 4">
            <a:extLst>
              <a:ext uri="{FF2B5EF4-FFF2-40B4-BE49-F238E27FC236}">
                <a16:creationId xmlns:a16="http://schemas.microsoft.com/office/drawing/2014/main" id="{3FA02F8E-1031-3BC4-0955-8946F1EDDC25}"/>
              </a:ext>
            </a:extLst>
          </p:cNvPr>
          <p:cNvPicPr>
            <a:picLocks noChangeAspect="1"/>
          </p:cNvPicPr>
          <p:nvPr/>
        </p:nvPicPr>
        <p:blipFill rotWithShape="1">
          <a:blip r:embed="rId3"/>
          <a:srcRect t="5228"/>
          <a:stretch/>
        </p:blipFill>
        <p:spPr>
          <a:xfrm>
            <a:off x="0" y="831731"/>
            <a:ext cx="5749447" cy="5194538"/>
          </a:xfrm>
          <a:prstGeom prst="rect">
            <a:avLst/>
          </a:prstGeom>
        </p:spPr>
      </p:pic>
      <p:grpSp>
        <p:nvGrpSpPr>
          <p:cNvPr id="6" name="Group 5">
            <a:extLst>
              <a:ext uri="{FF2B5EF4-FFF2-40B4-BE49-F238E27FC236}">
                <a16:creationId xmlns:a16="http://schemas.microsoft.com/office/drawing/2014/main" id="{19EEF028-0194-974D-9512-6E4D5F793F9B}"/>
              </a:ext>
            </a:extLst>
          </p:cNvPr>
          <p:cNvGrpSpPr/>
          <p:nvPr/>
        </p:nvGrpSpPr>
        <p:grpSpPr>
          <a:xfrm>
            <a:off x="125260" y="6095080"/>
            <a:ext cx="2931091" cy="810552"/>
            <a:chOff x="125260" y="6095080"/>
            <a:chExt cx="2931091" cy="810552"/>
          </a:xfrm>
        </p:grpSpPr>
        <p:sp>
          <p:nvSpPr>
            <p:cNvPr id="8" name="Rounded Rectangle 7">
              <a:extLst>
                <a:ext uri="{FF2B5EF4-FFF2-40B4-BE49-F238E27FC236}">
                  <a16:creationId xmlns:a16="http://schemas.microsoft.com/office/drawing/2014/main" id="{E8CCAB06-7CA3-4A51-F22A-2C77F444023C}"/>
                </a:ext>
              </a:extLst>
            </p:cNvPr>
            <p:cNvSpPr/>
            <p:nvPr/>
          </p:nvSpPr>
          <p:spPr>
            <a:xfrm>
              <a:off x="125260" y="6225436"/>
              <a:ext cx="2931091" cy="569934"/>
            </a:xfrm>
            <a:prstGeom prst="roundRect">
              <a:avLst>
                <a:gd name="adj" fmla="val 50000"/>
              </a:avLst>
            </a:prstGeom>
            <a:solidFill>
              <a:schemeClr val="bg1">
                <a:lumMod val="85000"/>
              </a:schemeClr>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16286C7-3F34-849C-5D26-EE676CDDF225}"/>
                </a:ext>
              </a:extLst>
            </p:cNvPr>
            <p:cNvSpPr txBox="1"/>
            <p:nvPr/>
          </p:nvSpPr>
          <p:spPr>
            <a:xfrm>
              <a:off x="306637" y="6095080"/>
              <a:ext cx="2611927" cy="810552"/>
            </a:xfrm>
            <a:prstGeom prst="rect">
              <a:avLst/>
            </a:prstGeom>
            <a:noFill/>
          </p:spPr>
          <p:txBody>
            <a:bodyPr wrap="square" lIns="90000" rtlCol="0">
              <a:noAutofit/>
            </a:bodyPr>
            <a:lstStyle/>
            <a:p>
              <a:pPr>
                <a:lnSpc>
                  <a:spcPts val="5000"/>
                </a:lnSpc>
              </a:pPr>
              <a:r>
                <a:rPr lang="en-US" sz="2400" dirty="0">
                  <a:solidFill>
                    <a:schemeClr val="bg1">
                      <a:lumMod val="50000"/>
                    </a:schemeClr>
                  </a:solidFill>
                  <a:latin typeface="Helvetica Light" panose="020B0403020202020204" pitchFamily="34" charset="0"/>
                </a:rPr>
                <a:t>Stroud </a:t>
              </a:r>
              <a:r>
                <a:rPr lang="en-US" sz="2400" i="1" dirty="0">
                  <a:solidFill>
                    <a:schemeClr val="bg1">
                      <a:lumMod val="50000"/>
                    </a:schemeClr>
                  </a:solidFill>
                  <a:latin typeface="Helvetica Light" panose="020B0403020202020204" pitchFamily="34" charset="0"/>
                </a:rPr>
                <a:t>et al. </a:t>
              </a:r>
              <a:r>
                <a:rPr lang="en-US" sz="2400" dirty="0">
                  <a:solidFill>
                    <a:schemeClr val="bg1">
                      <a:lumMod val="50000"/>
                    </a:schemeClr>
                  </a:solidFill>
                  <a:latin typeface="Helvetica Light" panose="020B0403020202020204" pitchFamily="34" charset="0"/>
                </a:rPr>
                <a:t>2024</a:t>
              </a:r>
            </a:p>
            <a:p>
              <a:pPr marL="457200" indent="-457200" algn="ctr">
                <a:lnSpc>
                  <a:spcPts val="5000"/>
                </a:lnSpc>
                <a:buFont typeface="Arial" panose="020B0604020202020204" pitchFamily="34" charset="0"/>
                <a:buChar char="•"/>
              </a:pPr>
              <a:endParaRPr lang="en-US" sz="3200" dirty="0">
                <a:solidFill>
                  <a:schemeClr val="bg1"/>
                </a:solidFill>
                <a:latin typeface="Helvetica Light" panose="020B0403020202020204" pitchFamily="34" charset="0"/>
              </a:endParaRPr>
            </a:p>
            <a:p>
              <a:pPr marL="457200" indent="-457200" algn="ctr">
                <a:lnSpc>
                  <a:spcPts val="5000"/>
                </a:lnSpc>
                <a:buFont typeface="Arial" panose="020B0604020202020204" pitchFamily="34" charset="0"/>
                <a:buChar char="•"/>
              </a:pPr>
              <a:endParaRPr lang="en-US" sz="3200" dirty="0">
                <a:solidFill>
                  <a:schemeClr val="bg1"/>
                </a:solidFill>
                <a:latin typeface="Helvetica Light" panose="020B0403020202020204" pitchFamily="34" charset="0"/>
              </a:endParaRPr>
            </a:p>
          </p:txBody>
        </p:sp>
      </p:grpSp>
    </p:spTree>
    <p:extLst>
      <p:ext uri="{BB962C8B-B14F-4D97-AF65-F5344CB8AC3E}">
        <p14:creationId xmlns:p14="http://schemas.microsoft.com/office/powerpoint/2010/main" val="13429184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3AED259-20E2-1785-18E1-F8F98FA51843}"/>
              </a:ext>
            </a:extLst>
          </p:cNvPr>
          <p:cNvSpPr/>
          <p:nvPr/>
        </p:nvSpPr>
        <p:spPr>
          <a:xfrm>
            <a:off x="6180082" y="0"/>
            <a:ext cx="6011917"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45C2B697-8C6A-D981-ECAF-9B45644286E0}"/>
              </a:ext>
            </a:extLst>
          </p:cNvPr>
          <p:cNvSpPr/>
          <p:nvPr/>
        </p:nvSpPr>
        <p:spPr>
          <a:xfrm>
            <a:off x="7720452" y="1270860"/>
            <a:ext cx="3874094" cy="675238"/>
          </a:xfrm>
          <a:prstGeom prst="roundRect">
            <a:avLst>
              <a:gd name="adj" fmla="val 50000"/>
            </a:avLst>
          </a:prstGeom>
          <a:solidFill>
            <a:schemeClr val="bg1"/>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FFE206E-E013-9B46-1517-3B53558C294F}"/>
              </a:ext>
            </a:extLst>
          </p:cNvPr>
          <p:cNvSpPr txBox="1"/>
          <p:nvPr/>
        </p:nvSpPr>
        <p:spPr>
          <a:xfrm>
            <a:off x="6532447" y="558131"/>
            <a:ext cx="5534293" cy="6049884"/>
          </a:xfrm>
          <a:prstGeom prst="rect">
            <a:avLst/>
          </a:prstGeom>
          <a:noFill/>
        </p:spPr>
        <p:txBody>
          <a:bodyPr wrap="square" lIns="90000" rtlCol="0">
            <a:noAutofit/>
          </a:bodyPr>
          <a:lstStyle/>
          <a:p>
            <a:pPr algn="ctr">
              <a:lnSpc>
                <a:spcPts val="5000"/>
              </a:lnSpc>
            </a:pPr>
            <a:r>
              <a:rPr lang="en-US" sz="3200" dirty="0">
                <a:solidFill>
                  <a:schemeClr val="bg1"/>
                </a:solidFill>
                <a:latin typeface="Helvetica Light" panose="020B0403020202020204" pitchFamily="34" charset="0"/>
              </a:rPr>
              <a:t>Things to remember about the </a:t>
            </a:r>
            <a:r>
              <a:rPr lang="en-US" sz="3200" i="1" dirty="0">
                <a:latin typeface="Helvetica Light" panose="020B0403020202020204" pitchFamily="34" charset="0"/>
              </a:rPr>
              <a:t>adaptive landscape</a:t>
            </a:r>
          </a:p>
          <a:p>
            <a:pPr algn="ctr">
              <a:lnSpc>
                <a:spcPts val="5000"/>
              </a:lnSpc>
            </a:pPr>
            <a:r>
              <a:rPr lang="en-US" sz="3200" dirty="0">
                <a:solidFill>
                  <a:schemeClr val="bg1"/>
                </a:solidFill>
                <a:latin typeface="Helvetica Light" panose="020B0403020202020204" pitchFamily="34" charset="0"/>
              </a:rPr>
              <a:t>____________</a:t>
            </a:r>
          </a:p>
          <a:p>
            <a:pPr marL="457200" indent="-457200">
              <a:lnSpc>
                <a:spcPts val="5000"/>
              </a:lnSpc>
              <a:buFont typeface="Arial" panose="020B0604020202020204" pitchFamily="34" charset="0"/>
              <a:buChar char="•"/>
            </a:pPr>
            <a:r>
              <a:rPr lang="en-US" sz="3200" dirty="0">
                <a:solidFill>
                  <a:schemeClr val="bg1"/>
                </a:solidFill>
                <a:latin typeface="Helvetica Light" panose="020B0403020202020204" pitchFamily="34" charset="0"/>
              </a:rPr>
              <a:t>multivariate (many axes)</a:t>
            </a:r>
          </a:p>
          <a:p>
            <a:pPr marL="457200" indent="-457200">
              <a:lnSpc>
                <a:spcPts val="5000"/>
              </a:lnSpc>
              <a:buFont typeface="Arial" panose="020B0604020202020204" pitchFamily="34" charset="0"/>
              <a:buChar char="•"/>
            </a:pPr>
            <a:r>
              <a:rPr lang="en-US" sz="3200" dirty="0">
                <a:solidFill>
                  <a:schemeClr val="bg1"/>
                </a:solidFill>
                <a:latin typeface="Helvetica Light" panose="020B0403020202020204" pitchFamily="34" charset="0"/>
              </a:rPr>
              <a:t>bridge between micro/macroevolution</a:t>
            </a:r>
          </a:p>
          <a:p>
            <a:pPr marL="457200" indent="-457200">
              <a:lnSpc>
                <a:spcPts val="5000"/>
              </a:lnSpc>
              <a:buFont typeface="Arial" panose="020B0604020202020204" pitchFamily="34" charset="0"/>
              <a:buChar char="•"/>
            </a:pPr>
            <a:r>
              <a:rPr lang="en-US" sz="3200" dirty="0">
                <a:solidFill>
                  <a:schemeClr val="bg1"/>
                </a:solidFill>
                <a:latin typeface="Helvetica Light" panose="020B0403020202020204" pitchFamily="34" charset="0"/>
              </a:rPr>
              <a:t>a common language to explain trait change (e.g. selection, drift)</a:t>
            </a:r>
          </a:p>
        </p:txBody>
      </p:sp>
      <p:pic>
        <p:nvPicPr>
          <p:cNvPr id="5" name="Picture 4">
            <a:extLst>
              <a:ext uri="{FF2B5EF4-FFF2-40B4-BE49-F238E27FC236}">
                <a16:creationId xmlns:a16="http://schemas.microsoft.com/office/drawing/2014/main" id="{3FA02F8E-1031-3BC4-0955-8946F1EDDC25}"/>
              </a:ext>
            </a:extLst>
          </p:cNvPr>
          <p:cNvPicPr>
            <a:picLocks noChangeAspect="1"/>
          </p:cNvPicPr>
          <p:nvPr/>
        </p:nvPicPr>
        <p:blipFill rotWithShape="1">
          <a:blip r:embed="rId3"/>
          <a:srcRect t="5228"/>
          <a:stretch/>
        </p:blipFill>
        <p:spPr>
          <a:xfrm>
            <a:off x="0" y="831731"/>
            <a:ext cx="5749447" cy="5194538"/>
          </a:xfrm>
          <a:prstGeom prst="rect">
            <a:avLst/>
          </a:prstGeom>
        </p:spPr>
      </p:pic>
      <p:grpSp>
        <p:nvGrpSpPr>
          <p:cNvPr id="6" name="Group 5">
            <a:extLst>
              <a:ext uri="{FF2B5EF4-FFF2-40B4-BE49-F238E27FC236}">
                <a16:creationId xmlns:a16="http://schemas.microsoft.com/office/drawing/2014/main" id="{19EEF028-0194-974D-9512-6E4D5F793F9B}"/>
              </a:ext>
            </a:extLst>
          </p:cNvPr>
          <p:cNvGrpSpPr/>
          <p:nvPr/>
        </p:nvGrpSpPr>
        <p:grpSpPr>
          <a:xfrm>
            <a:off x="125260" y="6095080"/>
            <a:ext cx="2931091" cy="810552"/>
            <a:chOff x="125260" y="6095080"/>
            <a:chExt cx="2931091" cy="810552"/>
          </a:xfrm>
        </p:grpSpPr>
        <p:sp>
          <p:nvSpPr>
            <p:cNvPr id="8" name="Rounded Rectangle 7">
              <a:extLst>
                <a:ext uri="{FF2B5EF4-FFF2-40B4-BE49-F238E27FC236}">
                  <a16:creationId xmlns:a16="http://schemas.microsoft.com/office/drawing/2014/main" id="{E8CCAB06-7CA3-4A51-F22A-2C77F444023C}"/>
                </a:ext>
              </a:extLst>
            </p:cNvPr>
            <p:cNvSpPr/>
            <p:nvPr/>
          </p:nvSpPr>
          <p:spPr>
            <a:xfrm>
              <a:off x="125260" y="6225436"/>
              <a:ext cx="2931091" cy="569934"/>
            </a:xfrm>
            <a:prstGeom prst="roundRect">
              <a:avLst>
                <a:gd name="adj" fmla="val 50000"/>
              </a:avLst>
            </a:prstGeom>
            <a:solidFill>
              <a:schemeClr val="bg1">
                <a:lumMod val="85000"/>
              </a:schemeClr>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16286C7-3F34-849C-5D26-EE676CDDF225}"/>
                </a:ext>
              </a:extLst>
            </p:cNvPr>
            <p:cNvSpPr txBox="1"/>
            <p:nvPr/>
          </p:nvSpPr>
          <p:spPr>
            <a:xfrm>
              <a:off x="306637" y="6095080"/>
              <a:ext cx="2611927" cy="810552"/>
            </a:xfrm>
            <a:prstGeom prst="rect">
              <a:avLst/>
            </a:prstGeom>
            <a:noFill/>
          </p:spPr>
          <p:txBody>
            <a:bodyPr wrap="square" lIns="90000" rtlCol="0">
              <a:noAutofit/>
            </a:bodyPr>
            <a:lstStyle/>
            <a:p>
              <a:pPr>
                <a:lnSpc>
                  <a:spcPts val="5000"/>
                </a:lnSpc>
              </a:pPr>
              <a:r>
                <a:rPr lang="en-US" sz="2400" dirty="0">
                  <a:solidFill>
                    <a:schemeClr val="bg1">
                      <a:lumMod val="50000"/>
                    </a:schemeClr>
                  </a:solidFill>
                  <a:latin typeface="Helvetica Light" panose="020B0403020202020204" pitchFamily="34" charset="0"/>
                </a:rPr>
                <a:t>Stroud </a:t>
              </a:r>
              <a:r>
                <a:rPr lang="en-US" sz="2400" i="1" dirty="0">
                  <a:solidFill>
                    <a:schemeClr val="bg1">
                      <a:lumMod val="50000"/>
                    </a:schemeClr>
                  </a:solidFill>
                  <a:latin typeface="Helvetica Light" panose="020B0403020202020204" pitchFamily="34" charset="0"/>
                </a:rPr>
                <a:t>et al. </a:t>
              </a:r>
              <a:r>
                <a:rPr lang="en-US" sz="2400" dirty="0">
                  <a:solidFill>
                    <a:schemeClr val="bg1">
                      <a:lumMod val="50000"/>
                    </a:schemeClr>
                  </a:solidFill>
                  <a:latin typeface="Helvetica Light" panose="020B0403020202020204" pitchFamily="34" charset="0"/>
                </a:rPr>
                <a:t>2024</a:t>
              </a:r>
            </a:p>
            <a:p>
              <a:pPr marL="457200" indent="-457200" algn="ctr">
                <a:lnSpc>
                  <a:spcPts val="5000"/>
                </a:lnSpc>
                <a:buFont typeface="Arial" panose="020B0604020202020204" pitchFamily="34" charset="0"/>
                <a:buChar char="•"/>
              </a:pPr>
              <a:endParaRPr lang="en-US" sz="3200" dirty="0">
                <a:solidFill>
                  <a:schemeClr val="bg1"/>
                </a:solidFill>
                <a:latin typeface="Helvetica Light" panose="020B0403020202020204" pitchFamily="34" charset="0"/>
              </a:endParaRPr>
            </a:p>
            <a:p>
              <a:pPr marL="457200" indent="-457200" algn="ctr">
                <a:lnSpc>
                  <a:spcPts val="5000"/>
                </a:lnSpc>
                <a:buFont typeface="Arial" panose="020B0604020202020204" pitchFamily="34" charset="0"/>
                <a:buChar char="•"/>
              </a:pPr>
              <a:endParaRPr lang="en-US" sz="3200" dirty="0">
                <a:solidFill>
                  <a:schemeClr val="bg1"/>
                </a:solidFill>
                <a:latin typeface="Helvetica Light" panose="020B0403020202020204" pitchFamily="34" charset="0"/>
              </a:endParaRPr>
            </a:p>
          </p:txBody>
        </p:sp>
      </p:grpSp>
    </p:spTree>
    <p:extLst>
      <p:ext uri="{BB962C8B-B14F-4D97-AF65-F5344CB8AC3E}">
        <p14:creationId xmlns:p14="http://schemas.microsoft.com/office/powerpoint/2010/main" val="4833499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D1DFF-DAB5-9988-0A14-E10FF028B5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9D50461-6F8A-283B-E311-FA8EB5027E62}"/>
              </a:ext>
            </a:extLst>
          </p:cNvPr>
          <p:cNvSpPr>
            <a:spLocks noGrp="1"/>
          </p:cNvSpPr>
          <p:nvPr>
            <p:ph idx="1"/>
          </p:nvPr>
        </p:nvSpPr>
        <p:spPr/>
        <p:txBody>
          <a:bodyPr/>
          <a:lstStyle/>
          <a:p>
            <a:r>
              <a:rPr lang="en-US" dirty="0"/>
              <a:t>Individuals, populations, or whatever units exist </a:t>
            </a:r>
            <a:r>
              <a:rPr lang="en-US" i="1" dirty="0"/>
              <a:t>atop</a:t>
            </a:r>
            <a:r>
              <a:rPr lang="en-US" dirty="0"/>
              <a:t> the landscape, and do not define it. Meaning the landscape can move, and units </a:t>
            </a:r>
            <a:r>
              <a:rPr lang="en-US" dirty="0" err="1"/>
              <a:t>ontop</a:t>
            </a:r>
            <a:r>
              <a:rPr lang="en-US" dirty="0"/>
              <a:t> must adapt.</a:t>
            </a:r>
          </a:p>
          <a:p>
            <a:r>
              <a:rPr lang="en-US" dirty="0"/>
              <a:t>Next time, we can talk about how changes to the landscape can result in selection and drive changes in genetics </a:t>
            </a:r>
            <a:r>
              <a:rPr lang="en-US"/>
              <a:t>or morphology.</a:t>
            </a:r>
          </a:p>
        </p:txBody>
      </p:sp>
    </p:spTree>
    <p:extLst>
      <p:ext uri="{BB962C8B-B14F-4D97-AF65-F5344CB8AC3E}">
        <p14:creationId xmlns:p14="http://schemas.microsoft.com/office/powerpoint/2010/main" val="16507378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0C49C2-EF4D-EB39-B870-7CB2512B87D5}"/>
              </a:ext>
            </a:extLst>
          </p:cNvPr>
          <p:cNvPicPr>
            <a:picLocks noChangeAspect="1"/>
          </p:cNvPicPr>
          <p:nvPr/>
        </p:nvPicPr>
        <p:blipFill>
          <a:blip r:embed="rId2"/>
          <a:stretch>
            <a:fillRect/>
          </a:stretch>
        </p:blipFill>
        <p:spPr>
          <a:xfrm>
            <a:off x="41789" y="0"/>
            <a:ext cx="6858000" cy="6858000"/>
          </a:xfrm>
          <a:prstGeom prst="rect">
            <a:avLst/>
          </a:prstGeom>
        </p:spPr>
      </p:pic>
      <p:sp>
        <p:nvSpPr>
          <p:cNvPr id="9" name="Rectangle 8">
            <a:extLst>
              <a:ext uri="{FF2B5EF4-FFF2-40B4-BE49-F238E27FC236}">
                <a16:creationId xmlns:a16="http://schemas.microsoft.com/office/drawing/2014/main" id="{36C54B06-E2E3-1F0B-A424-EB2EABB1557D}"/>
              </a:ext>
            </a:extLst>
          </p:cNvPr>
          <p:cNvSpPr/>
          <p:nvPr/>
        </p:nvSpPr>
        <p:spPr>
          <a:xfrm>
            <a:off x="6754761" y="693174"/>
            <a:ext cx="5279923" cy="5309420"/>
          </a:xfrm>
          <a:prstGeom prst="rect">
            <a:avLst/>
          </a:prstGeom>
          <a:solidFill>
            <a:schemeClr val="accent2">
              <a:lumMod val="20000"/>
              <a:lumOff val="8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837A16-FF5A-D241-D693-600271E2AA21}"/>
              </a:ext>
            </a:extLst>
          </p:cNvPr>
          <p:cNvPicPr>
            <a:picLocks noChangeAspect="1"/>
          </p:cNvPicPr>
          <p:nvPr/>
        </p:nvPicPr>
        <p:blipFill>
          <a:blip r:embed="rId3"/>
          <a:stretch>
            <a:fillRect/>
          </a:stretch>
        </p:blipFill>
        <p:spPr>
          <a:xfrm>
            <a:off x="7209503" y="1781073"/>
            <a:ext cx="4191000" cy="3797300"/>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456492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3FF6926-43E5-EB87-E3FC-653D803284E9}"/>
              </a:ext>
            </a:extLst>
          </p:cNvPr>
          <p:cNvPicPr>
            <a:picLocks noChangeAspect="1"/>
          </p:cNvPicPr>
          <p:nvPr/>
        </p:nvPicPr>
        <p:blipFill>
          <a:blip r:embed="rId3"/>
          <a:stretch>
            <a:fillRect/>
          </a:stretch>
        </p:blipFill>
        <p:spPr>
          <a:xfrm>
            <a:off x="264694" y="1385719"/>
            <a:ext cx="5610808" cy="5189484"/>
          </a:xfrm>
          <a:prstGeom prst="rect">
            <a:avLst/>
          </a:prstGeom>
        </p:spPr>
      </p:pic>
      <p:sp>
        <p:nvSpPr>
          <p:cNvPr id="6" name="Arc 5">
            <a:extLst>
              <a:ext uri="{FF2B5EF4-FFF2-40B4-BE49-F238E27FC236}">
                <a16:creationId xmlns:a16="http://schemas.microsoft.com/office/drawing/2014/main" id="{025B883C-8A0F-3101-F723-2D8A208D7957}"/>
              </a:ext>
            </a:extLst>
          </p:cNvPr>
          <p:cNvSpPr/>
          <p:nvPr/>
        </p:nvSpPr>
        <p:spPr>
          <a:xfrm rot="15827072">
            <a:off x="1457589" y="4018086"/>
            <a:ext cx="1339116" cy="1439073"/>
          </a:xfrm>
          <a:prstGeom prst="arc">
            <a:avLst/>
          </a:prstGeom>
          <a:ln w="57150" cap="rnd">
            <a:solidFill>
              <a:schemeClr val="accent3">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Arc 6">
            <a:extLst>
              <a:ext uri="{FF2B5EF4-FFF2-40B4-BE49-F238E27FC236}">
                <a16:creationId xmlns:a16="http://schemas.microsoft.com/office/drawing/2014/main" id="{0A37B73B-4913-7B1B-CBA3-8639DC716543}"/>
              </a:ext>
            </a:extLst>
          </p:cNvPr>
          <p:cNvSpPr/>
          <p:nvPr/>
        </p:nvSpPr>
        <p:spPr>
          <a:xfrm rot="5772928" flipH="1">
            <a:off x="1093649" y="4308025"/>
            <a:ext cx="2066995" cy="2221284"/>
          </a:xfrm>
          <a:prstGeom prst="arc">
            <a:avLst/>
          </a:prstGeom>
          <a:ln w="57150" cap="rnd">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8" name="Group 7">
            <a:extLst>
              <a:ext uri="{FF2B5EF4-FFF2-40B4-BE49-F238E27FC236}">
                <a16:creationId xmlns:a16="http://schemas.microsoft.com/office/drawing/2014/main" id="{55B75E88-4504-C7DC-E3E6-E5E877DE1CC7}"/>
              </a:ext>
            </a:extLst>
          </p:cNvPr>
          <p:cNvGrpSpPr/>
          <p:nvPr/>
        </p:nvGrpSpPr>
        <p:grpSpPr>
          <a:xfrm>
            <a:off x="-90765" y="4737622"/>
            <a:ext cx="2432017" cy="619168"/>
            <a:chOff x="510988" y="3114866"/>
            <a:chExt cx="4643768" cy="726602"/>
          </a:xfrm>
        </p:grpSpPr>
        <p:sp>
          <p:nvSpPr>
            <p:cNvPr id="9" name="Rounded Rectangle 8">
              <a:extLst>
                <a:ext uri="{FF2B5EF4-FFF2-40B4-BE49-F238E27FC236}">
                  <a16:creationId xmlns:a16="http://schemas.microsoft.com/office/drawing/2014/main" id="{344D962B-7C4B-5679-602E-707527268675}"/>
                </a:ext>
              </a:extLst>
            </p:cNvPr>
            <p:cNvSpPr/>
            <p:nvPr/>
          </p:nvSpPr>
          <p:spPr>
            <a:xfrm>
              <a:off x="857761" y="3114866"/>
              <a:ext cx="3851564" cy="726602"/>
            </a:xfrm>
            <a:prstGeom prst="roundRect">
              <a:avLst>
                <a:gd name="adj" fmla="val 50000"/>
              </a:avLst>
            </a:prstGeom>
            <a:solidFill>
              <a:schemeClr val="bg1"/>
            </a:solidFill>
            <a:ln w="57150">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DC5624D-A0B5-00F4-D9E5-2DE1A7983C23}"/>
                </a:ext>
              </a:extLst>
            </p:cNvPr>
            <p:cNvSpPr txBox="1"/>
            <p:nvPr/>
          </p:nvSpPr>
          <p:spPr>
            <a:xfrm>
              <a:off x="510988" y="3155225"/>
              <a:ext cx="4643768" cy="686241"/>
            </a:xfrm>
            <a:prstGeom prst="rect">
              <a:avLst/>
            </a:prstGeom>
            <a:noFill/>
            <a:ln>
              <a:noFill/>
            </a:ln>
          </p:spPr>
          <p:txBody>
            <a:bodyPr wrap="square" rtlCol="0">
              <a:spAutoFit/>
            </a:bodyPr>
            <a:lstStyle/>
            <a:p>
              <a:pPr algn="ctr"/>
              <a:r>
                <a:rPr lang="en-US" sz="3200" dirty="0">
                  <a:solidFill>
                    <a:schemeClr val="accent3">
                      <a:lumMod val="75000"/>
                    </a:schemeClr>
                  </a:solidFill>
                  <a:latin typeface="Helvetica Light" panose="020B0403020202020204" pitchFamily="34" charset="0"/>
                </a:rPr>
                <a:t>survived</a:t>
              </a:r>
              <a:endParaRPr lang="en-US" sz="3200" dirty="0">
                <a:solidFill>
                  <a:schemeClr val="accent3">
                    <a:lumMod val="75000"/>
                  </a:schemeClr>
                </a:solidFill>
                <a:latin typeface="Neris Light" pitchFamily="2" charset="77"/>
              </a:endParaRPr>
            </a:p>
          </p:txBody>
        </p:sp>
      </p:grpSp>
      <p:grpSp>
        <p:nvGrpSpPr>
          <p:cNvPr id="11" name="Group 10">
            <a:extLst>
              <a:ext uri="{FF2B5EF4-FFF2-40B4-BE49-F238E27FC236}">
                <a16:creationId xmlns:a16="http://schemas.microsoft.com/office/drawing/2014/main" id="{88616665-C04F-67B9-54F7-6B69B1571637}"/>
              </a:ext>
            </a:extLst>
          </p:cNvPr>
          <p:cNvGrpSpPr/>
          <p:nvPr/>
        </p:nvGrpSpPr>
        <p:grpSpPr>
          <a:xfrm>
            <a:off x="2391415" y="5356789"/>
            <a:ext cx="1575599" cy="619168"/>
            <a:chOff x="510988" y="3114866"/>
            <a:chExt cx="4643768" cy="726602"/>
          </a:xfrm>
        </p:grpSpPr>
        <p:sp>
          <p:nvSpPr>
            <p:cNvPr id="12" name="Rounded Rectangle 11">
              <a:extLst>
                <a:ext uri="{FF2B5EF4-FFF2-40B4-BE49-F238E27FC236}">
                  <a16:creationId xmlns:a16="http://schemas.microsoft.com/office/drawing/2014/main" id="{722828A1-BC3D-75AE-282F-AA6CF74517CA}"/>
                </a:ext>
              </a:extLst>
            </p:cNvPr>
            <p:cNvSpPr/>
            <p:nvPr/>
          </p:nvSpPr>
          <p:spPr>
            <a:xfrm>
              <a:off x="857761" y="3114866"/>
              <a:ext cx="3851564" cy="726602"/>
            </a:xfrm>
            <a:prstGeom prst="roundRect">
              <a:avLst>
                <a:gd name="adj" fmla="val 50000"/>
              </a:avLst>
            </a:prstGeom>
            <a:solidFill>
              <a:schemeClr val="bg1"/>
            </a:solidFill>
            <a:ln w="571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E62D824-3038-20FF-D30F-4B20845966A0}"/>
                </a:ext>
              </a:extLst>
            </p:cNvPr>
            <p:cNvSpPr txBox="1"/>
            <p:nvPr/>
          </p:nvSpPr>
          <p:spPr>
            <a:xfrm>
              <a:off x="510988" y="3155225"/>
              <a:ext cx="4643768" cy="686241"/>
            </a:xfrm>
            <a:prstGeom prst="rect">
              <a:avLst/>
            </a:prstGeom>
            <a:noFill/>
            <a:ln>
              <a:noFill/>
            </a:ln>
          </p:spPr>
          <p:txBody>
            <a:bodyPr wrap="square" rtlCol="0">
              <a:spAutoFit/>
            </a:bodyPr>
            <a:lstStyle/>
            <a:p>
              <a:pPr algn="ctr"/>
              <a:r>
                <a:rPr lang="en-US" sz="3200" dirty="0">
                  <a:solidFill>
                    <a:schemeClr val="accent6"/>
                  </a:solidFill>
                  <a:latin typeface="Helvetica Light" panose="020B0403020202020204" pitchFamily="34" charset="0"/>
                </a:rPr>
                <a:t>died</a:t>
              </a:r>
              <a:endParaRPr lang="en-US" sz="3200" dirty="0">
                <a:solidFill>
                  <a:schemeClr val="accent6"/>
                </a:solidFill>
                <a:latin typeface="Neris Light" pitchFamily="2" charset="77"/>
              </a:endParaRPr>
            </a:p>
          </p:txBody>
        </p:sp>
      </p:grpSp>
      <p:pic>
        <p:nvPicPr>
          <p:cNvPr id="14" name="Picture 13">
            <a:extLst>
              <a:ext uri="{FF2B5EF4-FFF2-40B4-BE49-F238E27FC236}">
                <a16:creationId xmlns:a16="http://schemas.microsoft.com/office/drawing/2014/main" id="{EBD303FB-6448-B20C-C69F-4EA2BFC31E42}"/>
              </a:ext>
            </a:extLst>
          </p:cNvPr>
          <p:cNvPicPr>
            <a:picLocks noChangeAspect="1"/>
          </p:cNvPicPr>
          <p:nvPr/>
        </p:nvPicPr>
        <p:blipFill>
          <a:blip r:embed="rId4"/>
          <a:stretch>
            <a:fillRect/>
          </a:stretch>
        </p:blipFill>
        <p:spPr>
          <a:xfrm>
            <a:off x="1909633" y="146054"/>
            <a:ext cx="3543299" cy="1388590"/>
          </a:xfrm>
          <a:prstGeom prst="rect">
            <a:avLst/>
          </a:prstGeom>
        </p:spPr>
      </p:pic>
      <p:sp>
        <p:nvSpPr>
          <p:cNvPr id="19" name="Rectangle 18">
            <a:extLst>
              <a:ext uri="{FF2B5EF4-FFF2-40B4-BE49-F238E27FC236}">
                <a16:creationId xmlns:a16="http://schemas.microsoft.com/office/drawing/2014/main" id="{33960441-2BB6-03AD-2BA0-98456B88A342}"/>
              </a:ext>
            </a:extLst>
          </p:cNvPr>
          <p:cNvSpPr/>
          <p:nvPr/>
        </p:nvSpPr>
        <p:spPr>
          <a:xfrm>
            <a:off x="6316499" y="0"/>
            <a:ext cx="5875501" cy="6858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5DE1F208-70C0-53B7-7C49-3288A51F13E6}"/>
              </a:ext>
            </a:extLst>
          </p:cNvPr>
          <p:cNvGrpSpPr/>
          <p:nvPr/>
        </p:nvGrpSpPr>
        <p:grpSpPr>
          <a:xfrm>
            <a:off x="651639" y="989046"/>
            <a:ext cx="2032784" cy="619168"/>
            <a:chOff x="510988" y="3114866"/>
            <a:chExt cx="4643768" cy="726602"/>
          </a:xfrm>
          <a:effectLst>
            <a:outerShdw blurRad="50800" dist="38100" dir="2700000" algn="tl" rotWithShape="0">
              <a:prstClr val="black">
                <a:alpha val="40000"/>
              </a:prstClr>
            </a:outerShdw>
          </a:effectLst>
        </p:grpSpPr>
        <p:sp>
          <p:nvSpPr>
            <p:cNvPr id="21" name="Rounded Rectangle 20">
              <a:extLst>
                <a:ext uri="{FF2B5EF4-FFF2-40B4-BE49-F238E27FC236}">
                  <a16:creationId xmlns:a16="http://schemas.microsoft.com/office/drawing/2014/main" id="{5DEB29F4-649C-4F39-28C8-6660545EF5D5}"/>
                </a:ext>
              </a:extLst>
            </p:cNvPr>
            <p:cNvSpPr/>
            <p:nvPr/>
          </p:nvSpPr>
          <p:spPr>
            <a:xfrm>
              <a:off x="857761" y="3114866"/>
              <a:ext cx="3851564" cy="726602"/>
            </a:xfrm>
            <a:prstGeom prst="roundRect">
              <a:avLst>
                <a:gd name="adj" fmla="val 50000"/>
              </a:avLst>
            </a:prstGeom>
            <a:solidFill>
              <a:schemeClr val="accent6"/>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3BF14D6-C821-CB07-3BD1-D2700E6C6C85}"/>
                </a:ext>
              </a:extLst>
            </p:cNvPr>
            <p:cNvSpPr txBox="1"/>
            <p:nvPr/>
          </p:nvSpPr>
          <p:spPr>
            <a:xfrm>
              <a:off x="510988" y="3155225"/>
              <a:ext cx="4643768" cy="686241"/>
            </a:xfrm>
            <a:prstGeom prst="rect">
              <a:avLst/>
            </a:prstGeom>
            <a:noFill/>
            <a:ln>
              <a:noFill/>
            </a:ln>
          </p:spPr>
          <p:txBody>
            <a:bodyPr wrap="square" rtlCol="0">
              <a:spAutoFit/>
            </a:bodyPr>
            <a:lstStyle/>
            <a:p>
              <a:pPr algn="ctr"/>
              <a:r>
                <a:rPr lang="en-US" sz="3200" dirty="0">
                  <a:solidFill>
                    <a:schemeClr val="bg1"/>
                  </a:solidFill>
                  <a:latin typeface="Helvetica Light" panose="020B0403020202020204" pitchFamily="34" charset="0"/>
                </a:rPr>
                <a:t>2024</a:t>
              </a:r>
              <a:endParaRPr lang="en-US" sz="3200" dirty="0">
                <a:solidFill>
                  <a:schemeClr val="bg1"/>
                </a:solidFill>
                <a:latin typeface="Neris Light" pitchFamily="2" charset="77"/>
              </a:endParaRPr>
            </a:p>
          </p:txBody>
        </p:sp>
      </p:grpSp>
      <p:sp>
        <p:nvSpPr>
          <p:cNvPr id="23" name="TextBox 22">
            <a:extLst>
              <a:ext uri="{FF2B5EF4-FFF2-40B4-BE49-F238E27FC236}">
                <a16:creationId xmlns:a16="http://schemas.microsoft.com/office/drawing/2014/main" id="{7836B334-2486-C4C0-447B-6043AF60F9BF}"/>
              </a:ext>
            </a:extLst>
          </p:cNvPr>
          <p:cNvSpPr txBox="1"/>
          <p:nvPr/>
        </p:nvSpPr>
        <p:spPr>
          <a:xfrm>
            <a:off x="6316498" y="1897639"/>
            <a:ext cx="5875502" cy="3515189"/>
          </a:xfrm>
          <a:prstGeom prst="rect">
            <a:avLst/>
          </a:prstGeom>
          <a:noFill/>
        </p:spPr>
        <p:txBody>
          <a:bodyPr wrap="square" lIns="90000" rtlCol="0">
            <a:noAutofit/>
          </a:bodyPr>
          <a:lstStyle/>
          <a:p>
            <a:pPr algn="ctr">
              <a:lnSpc>
                <a:spcPts val="5000"/>
              </a:lnSpc>
            </a:pPr>
            <a:r>
              <a:rPr lang="en-US" sz="4800" dirty="0">
                <a:solidFill>
                  <a:schemeClr val="bg1"/>
                </a:solidFill>
                <a:latin typeface="Helvetica Light" panose="020B0403020202020204" pitchFamily="34" charset="0"/>
              </a:rPr>
              <a:t>RECATCH</a:t>
            </a:r>
          </a:p>
          <a:p>
            <a:pPr algn="ctr">
              <a:lnSpc>
                <a:spcPts val="5000"/>
              </a:lnSpc>
            </a:pPr>
            <a:r>
              <a:rPr lang="en-US" sz="4800" dirty="0">
                <a:solidFill>
                  <a:schemeClr val="bg1"/>
                </a:solidFill>
                <a:latin typeface="Helvetica Light" panose="020B0403020202020204" pitchFamily="34" charset="0"/>
              </a:rPr>
              <a:t>…</a:t>
            </a:r>
          </a:p>
          <a:p>
            <a:pPr algn="ctr">
              <a:lnSpc>
                <a:spcPts val="5000"/>
              </a:lnSpc>
            </a:pPr>
            <a:r>
              <a:rPr lang="en-US" sz="4800" dirty="0">
                <a:solidFill>
                  <a:schemeClr val="bg1"/>
                </a:solidFill>
                <a:latin typeface="Helvetica Light" panose="020B0403020202020204" pitchFamily="34" charset="0"/>
              </a:rPr>
              <a:t>RECORD</a:t>
            </a:r>
          </a:p>
          <a:p>
            <a:pPr algn="ctr">
              <a:lnSpc>
                <a:spcPts val="5000"/>
              </a:lnSpc>
            </a:pPr>
            <a:r>
              <a:rPr lang="en-US" sz="4800" dirty="0">
                <a:solidFill>
                  <a:schemeClr val="bg1"/>
                </a:solidFill>
                <a:latin typeface="Helvetica Light" panose="020B0403020202020204" pitchFamily="34" charset="0"/>
              </a:rPr>
              <a:t>SURVIVORS</a:t>
            </a:r>
            <a:endParaRPr lang="en-US" sz="6300" dirty="0">
              <a:solidFill>
                <a:schemeClr val="bg1"/>
              </a:solidFill>
              <a:latin typeface="Helvetica Light" panose="020B0403020202020204" pitchFamily="34" charset="0"/>
            </a:endParaRPr>
          </a:p>
          <a:p>
            <a:pPr algn="ctr">
              <a:lnSpc>
                <a:spcPts val="5000"/>
              </a:lnSpc>
            </a:pPr>
            <a:endParaRPr lang="en-US" sz="4800" dirty="0">
              <a:solidFill>
                <a:schemeClr val="bg1"/>
              </a:solidFill>
              <a:latin typeface="Helvetica Light" panose="020B0403020202020204" pitchFamily="34" charset="0"/>
            </a:endParaRPr>
          </a:p>
        </p:txBody>
      </p:sp>
    </p:spTree>
    <p:extLst>
      <p:ext uri="{BB962C8B-B14F-4D97-AF65-F5344CB8AC3E}">
        <p14:creationId xmlns:p14="http://schemas.microsoft.com/office/powerpoint/2010/main" val="4106345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7F9713-05FC-D654-8045-0B4D1C1BDDE1}"/>
              </a:ext>
            </a:extLst>
          </p:cNvPr>
          <p:cNvSpPr/>
          <p:nvPr/>
        </p:nvSpPr>
        <p:spPr>
          <a:xfrm>
            <a:off x="2538984" y="2560320"/>
            <a:ext cx="1395984" cy="102108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3FF6926-43E5-EB87-E3FC-653D803284E9}"/>
              </a:ext>
            </a:extLst>
          </p:cNvPr>
          <p:cNvPicPr>
            <a:picLocks noChangeAspect="1"/>
          </p:cNvPicPr>
          <p:nvPr/>
        </p:nvPicPr>
        <p:blipFill>
          <a:blip r:embed="rId3"/>
          <a:stretch>
            <a:fillRect/>
          </a:stretch>
        </p:blipFill>
        <p:spPr>
          <a:xfrm>
            <a:off x="264694" y="1385719"/>
            <a:ext cx="5610808" cy="5189484"/>
          </a:xfrm>
          <a:prstGeom prst="rect">
            <a:avLst/>
          </a:prstGeom>
        </p:spPr>
      </p:pic>
      <p:sp>
        <p:nvSpPr>
          <p:cNvPr id="6" name="Arc 5">
            <a:extLst>
              <a:ext uri="{FF2B5EF4-FFF2-40B4-BE49-F238E27FC236}">
                <a16:creationId xmlns:a16="http://schemas.microsoft.com/office/drawing/2014/main" id="{025B883C-8A0F-3101-F723-2D8A208D7957}"/>
              </a:ext>
            </a:extLst>
          </p:cNvPr>
          <p:cNvSpPr/>
          <p:nvPr/>
        </p:nvSpPr>
        <p:spPr>
          <a:xfrm rot="15827072">
            <a:off x="1457589" y="4018086"/>
            <a:ext cx="1339116" cy="1439073"/>
          </a:xfrm>
          <a:prstGeom prst="arc">
            <a:avLst/>
          </a:prstGeom>
          <a:ln w="57150" cap="rnd">
            <a:solidFill>
              <a:schemeClr val="accent3">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Arc 6">
            <a:extLst>
              <a:ext uri="{FF2B5EF4-FFF2-40B4-BE49-F238E27FC236}">
                <a16:creationId xmlns:a16="http://schemas.microsoft.com/office/drawing/2014/main" id="{0A37B73B-4913-7B1B-CBA3-8639DC716543}"/>
              </a:ext>
            </a:extLst>
          </p:cNvPr>
          <p:cNvSpPr/>
          <p:nvPr/>
        </p:nvSpPr>
        <p:spPr>
          <a:xfrm rot="5772928" flipH="1">
            <a:off x="1093649" y="4308025"/>
            <a:ext cx="2066995" cy="2221284"/>
          </a:xfrm>
          <a:prstGeom prst="arc">
            <a:avLst/>
          </a:prstGeom>
          <a:ln w="57150" cap="rnd">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8" name="Group 7">
            <a:extLst>
              <a:ext uri="{FF2B5EF4-FFF2-40B4-BE49-F238E27FC236}">
                <a16:creationId xmlns:a16="http://schemas.microsoft.com/office/drawing/2014/main" id="{55B75E88-4504-C7DC-E3E6-E5E877DE1CC7}"/>
              </a:ext>
            </a:extLst>
          </p:cNvPr>
          <p:cNvGrpSpPr/>
          <p:nvPr/>
        </p:nvGrpSpPr>
        <p:grpSpPr>
          <a:xfrm>
            <a:off x="-90765" y="4737622"/>
            <a:ext cx="2432017" cy="619168"/>
            <a:chOff x="510988" y="3114866"/>
            <a:chExt cx="4643768" cy="726602"/>
          </a:xfrm>
        </p:grpSpPr>
        <p:sp>
          <p:nvSpPr>
            <p:cNvPr id="9" name="Rounded Rectangle 8">
              <a:extLst>
                <a:ext uri="{FF2B5EF4-FFF2-40B4-BE49-F238E27FC236}">
                  <a16:creationId xmlns:a16="http://schemas.microsoft.com/office/drawing/2014/main" id="{344D962B-7C4B-5679-602E-707527268675}"/>
                </a:ext>
              </a:extLst>
            </p:cNvPr>
            <p:cNvSpPr/>
            <p:nvPr/>
          </p:nvSpPr>
          <p:spPr>
            <a:xfrm>
              <a:off x="857761" y="3114866"/>
              <a:ext cx="3851564" cy="726602"/>
            </a:xfrm>
            <a:prstGeom prst="roundRect">
              <a:avLst>
                <a:gd name="adj" fmla="val 50000"/>
              </a:avLst>
            </a:prstGeom>
            <a:solidFill>
              <a:schemeClr val="bg1"/>
            </a:solidFill>
            <a:ln w="57150">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DC5624D-A0B5-00F4-D9E5-2DE1A7983C23}"/>
                </a:ext>
              </a:extLst>
            </p:cNvPr>
            <p:cNvSpPr txBox="1"/>
            <p:nvPr/>
          </p:nvSpPr>
          <p:spPr>
            <a:xfrm>
              <a:off x="510988" y="3155225"/>
              <a:ext cx="4643768" cy="686241"/>
            </a:xfrm>
            <a:prstGeom prst="rect">
              <a:avLst/>
            </a:prstGeom>
            <a:noFill/>
            <a:ln>
              <a:noFill/>
            </a:ln>
          </p:spPr>
          <p:txBody>
            <a:bodyPr wrap="square" rtlCol="0">
              <a:spAutoFit/>
            </a:bodyPr>
            <a:lstStyle/>
            <a:p>
              <a:pPr algn="ctr"/>
              <a:r>
                <a:rPr lang="en-US" sz="3200" dirty="0">
                  <a:solidFill>
                    <a:schemeClr val="accent3">
                      <a:lumMod val="75000"/>
                    </a:schemeClr>
                  </a:solidFill>
                  <a:latin typeface="Helvetica Light" panose="020B0403020202020204" pitchFamily="34" charset="0"/>
                </a:rPr>
                <a:t>survived</a:t>
              </a:r>
              <a:endParaRPr lang="en-US" sz="3200" dirty="0">
                <a:solidFill>
                  <a:schemeClr val="accent3">
                    <a:lumMod val="75000"/>
                  </a:schemeClr>
                </a:solidFill>
                <a:latin typeface="Neris Light" pitchFamily="2" charset="77"/>
              </a:endParaRPr>
            </a:p>
          </p:txBody>
        </p:sp>
      </p:grpSp>
      <p:pic>
        <p:nvPicPr>
          <p:cNvPr id="14" name="Picture 13">
            <a:extLst>
              <a:ext uri="{FF2B5EF4-FFF2-40B4-BE49-F238E27FC236}">
                <a16:creationId xmlns:a16="http://schemas.microsoft.com/office/drawing/2014/main" id="{EBD303FB-6448-B20C-C69F-4EA2BFC31E42}"/>
              </a:ext>
            </a:extLst>
          </p:cNvPr>
          <p:cNvPicPr>
            <a:picLocks noChangeAspect="1"/>
          </p:cNvPicPr>
          <p:nvPr/>
        </p:nvPicPr>
        <p:blipFill>
          <a:blip r:embed="rId4"/>
          <a:stretch>
            <a:fillRect/>
          </a:stretch>
        </p:blipFill>
        <p:spPr>
          <a:xfrm>
            <a:off x="1909633" y="146054"/>
            <a:ext cx="3543299" cy="1388590"/>
          </a:xfrm>
          <a:prstGeom prst="rect">
            <a:avLst/>
          </a:prstGeom>
        </p:spPr>
      </p:pic>
      <p:sp>
        <p:nvSpPr>
          <p:cNvPr id="19" name="Rectangle 18">
            <a:extLst>
              <a:ext uri="{FF2B5EF4-FFF2-40B4-BE49-F238E27FC236}">
                <a16:creationId xmlns:a16="http://schemas.microsoft.com/office/drawing/2014/main" id="{33960441-2BB6-03AD-2BA0-98456B88A342}"/>
              </a:ext>
            </a:extLst>
          </p:cNvPr>
          <p:cNvSpPr/>
          <p:nvPr/>
        </p:nvSpPr>
        <p:spPr>
          <a:xfrm>
            <a:off x="6316499" y="0"/>
            <a:ext cx="5875501" cy="6858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5DE1F208-70C0-53B7-7C49-3288A51F13E6}"/>
              </a:ext>
            </a:extLst>
          </p:cNvPr>
          <p:cNvGrpSpPr/>
          <p:nvPr/>
        </p:nvGrpSpPr>
        <p:grpSpPr>
          <a:xfrm>
            <a:off x="651639" y="989046"/>
            <a:ext cx="2032784" cy="619168"/>
            <a:chOff x="510988" y="3114866"/>
            <a:chExt cx="4643768" cy="726602"/>
          </a:xfrm>
          <a:effectLst>
            <a:outerShdw blurRad="50800" dist="38100" dir="2700000" algn="tl" rotWithShape="0">
              <a:prstClr val="black">
                <a:alpha val="40000"/>
              </a:prstClr>
            </a:outerShdw>
          </a:effectLst>
        </p:grpSpPr>
        <p:sp>
          <p:nvSpPr>
            <p:cNvPr id="21" name="Rounded Rectangle 20">
              <a:extLst>
                <a:ext uri="{FF2B5EF4-FFF2-40B4-BE49-F238E27FC236}">
                  <a16:creationId xmlns:a16="http://schemas.microsoft.com/office/drawing/2014/main" id="{5DEB29F4-649C-4F39-28C8-6660545EF5D5}"/>
                </a:ext>
              </a:extLst>
            </p:cNvPr>
            <p:cNvSpPr/>
            <p:nvPr/>
          </p:nvSpPr>
          <p:spPr>
            <a:xfrm>
              <a:off x="857761" y="3114866"/>
              <a:ext cx="3851564" cy="726602"/>
            </a:xfrm>
            <a:prstGeom prst="roundRect">
              <a:avLst>
                <a:gd name="adj" fmla="val 50000"/>
              </a:avLst>
            </a:prstGeom>
            <a:solidFill>
              <a:schemeClr val="accent6"/>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3BF14D6-C821-CB07-3BD1-D2700E6C6C85}"/>
                </a:ext>
              </a:extLst>
            </p:cNvPr>
            <p:cNvSpPr txBox="1"/>
            <p:nvPr/>
          </p:nvSpPr>
          <p:spPr>
            <a:xfrm>
              <a:off x="510988" y="3155225"/>
              <a:ext cx="4643768" cy="686241"/>
            </a:xfrm>
            <a:prstGeom prst="rect">
              <a:avLst/>
            </a:prstGeom>
            <a:noFill/>
            <a:ln>
              <a:noFill/>
            </a:ln>
          </p:spPr>
          <p:txBody>
            <a:bodyPr wrap="square" rtlCol="0">
              <a:spAutoFit/>
            </a:bodyPr>
            <a:lstStyle/>
            <a:p>
              <a:pPr algn="ctr"/>
              <a:r>
                <a:rPr lang="en-US" sz="3200" dirty="0">
                  <a:solidFill>
                    <a:schemeClr val="bg1"/>
                  </a:solidFill>
                  <a:latin typeface="Helvetica Light" panose="020B0403020202020204" pitchFamily="34" charset="0"/>
                </a:rPr>
                <a:t>2024</a:t>
              </a:r>
              <a:endParaRPr lang="en-US" sz="3200" dirty="0">
                <a:solidFill>
                  <a:schemeClr val="bg1"/>
                </a:solidFill>
                <a:latin typeface="Neris Light" pitchFamily="2" charset="77"/>
              </a:endParaRPr>
            </a:p>
          </p:txBody>
        </p:sp>
      </p:grpSp>
      <p:sp>
        <p:nvSpPr>
          <p:cNvPr id="23" name="TextBox 22">
            <a:extLst>
              <a:ext uri="{FF2B5EF4-FFF2-40B4-BE49-F238E27FC236}">
                <a16:creationId xmlns:a16="http://schemas.microsoft.com/office/drawing/2014/main" id="{7836B334-2486-C4C0-447B-6043AF60F9BF}"/>
              </a:ext>
            </a:extLst>
          </p:cNvPr>
          <p:cNvSpPr txBox="1"/>
          <p:nvPr/>
        </p:nvSpPr>
        <p:spPr>
          <a:xfrm>
            <a:off x="6316498" y="1897639"/>
            <a:ext cx="5875502" cy="3515189"/>
          </a:xfrm>
          <a:prstGeom prst="rect">
            <a:avLst/>
          </a:prstGeom>
          <a:noFill/>
        </p:spPr>
        <p:txBody>
          <a:bodyPr wrap="square" lIns="90000" rtlCol="0">
            <a:noAutofit/>
          </a:bodyPr>
          <a:lstStyle/>
          <a:p>
            <a:pPr algn="ctr">
              <a:lnSpc>
                <a:spcPts val="5000"/>
              </a:lnSpc>
            </a:pPr>
            <a:r>
              <a:rPr lang="en-US" sz="4800" dirty="0">
                <a:solidFill>
                  <a:schemeClr val="bg1"/>
                </a:solidFill>
                <a:latin typeface="Helvetica Light" panose="020B0403020202020204" pitchFamily="34" charset="0"/>
              </a:rPr>
              <a:t>RECATCH</a:t>
            </a:r>
          </a:p>
          <a:p>
            <a:pPr algn="ctr">
              <a:lnSpc>
                <a:spcPts val="5000"/>
              </a:lnSpc>
            </a:pPr>
            <a:r>
              <a:rPr lang="en-US" sz="4800" dirty="0">
                <a:solidFill>
                  <a:schemeClr val="bg1"/>
                </a:solidFill>
                <a:latin typeface="Helvetica Light" panose="020B0403020202020204" pitchFamily="34" charset="0"/>
              </a:rPr>
              <a:t>…</a:t>
            </a:r>
          </a:p>
          <a:p>
            <a:pPr algn="ctr">
              <a:lnSpc>
                <a:spcPts val="5000"/>
              </a:lnSpc>
            </a:pPr>
            <a:r>
              <a:rPr lang="en-US" sz="4800" dirty="0">
                <a:solidFill>
                  <a:schemeClr val="bg1"/>
                </a:solidFill>
                <a:latin typeface="Helvetica Light" panose="020B0403020202020204" pitchFamily="34" charset="0"/>
              </a:rPr>
              <a:t>RECORD</a:t>
            </a:r>
          </a:p>
          <a:p>
            <a:pPr algn="ctr">
              <a:lnSpc>
                <a:spcPts val="5000"/>
              </a:lnSpc>
            </a:pPr>
            <a:r>
              <a:rPr lang="en-US" sz="4800" dirty="0">
                <a:solidFill>
                  <a:schemeClr val="bg1"/>
                </a:solidFill>
                <a:latin typeface="Helvetica Light" panose="020B0403020202020204" pitchFamily="34" charset="0"/>
              </a:rPr>
              <a:t>SURVIVORS</a:t>
            </a:r>
            <a:endParaRPr lang="en-US" sz="6300" dirty="0">
              <a:solidFill>
                <a:schemeClr val="bg1"/>
              </a:solidFill>
              <a:latin typeface="Helvetica Light" panose="020B0403020202020204" pitchFamily="34" charset="0"/>
            </a:endParaRPr>
          </a:p>
          <a:p>
            <a:pPr algn="ctr">
              <a:lnSpc>
                <a:spcPts val="5000"/>
              </a:lnSpc>
            </a:pPr>
            <a:endParaRPr lang="en-US" sz="4800" dirty="0">
              <a:solidFill>
                <a:schemeClr val="bg1"/>
              </a:solidFill>
              <a:latin typeface="Helvetica Light" panose="020B0403020202020204" pitchFamily="34" charset="0"/>
            </a:endParaRPr>
          </a:p>
        </p:txBody>
      </p:sp>
      <p:cxnSp>
        <p:nvCxnSpPr>
          <p:cNvPr id="3" name="Straight Connector 2">
            <a:extLst>
              <a:ext uri="{FF2B5EF4-FFF2-40B4-BE49-F238E27FC236}">
                <a16:creationId xmlns:a16="http://schemas.microsoft.com/office/drawing/2014/main" id="{9474684C-F803-3152-A7E8-456371FFBB24}"/>
              </a:ext>
            </a:extLst>
          </p:cNvPr>
          <p:cNvCxnSpPr/>
          <p:nvPr/>
        </p:nvCxnSpPr>
        <p:spPr>
          <a:xfrm>
            <a:off x="996696" y="2560320"/>
            <a:ext cx="4832472" cy="0"/>
          </a:xfrm>
          <a:prstGeom prst="line">
            <a:avLst/>
          </a:prstGeom>
          <a:ln w="38100" cap="rnd">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CB9446B-EF25-7E0E-D21F-A7A70ECFD7CE}"/>
              </a:ext>
            </a:extLst>
          </p:cNvPr>
          <p:cNvCxnSpPr>
            <a:cxnSpLocks/>
          </p:cNvCxnSpPr>
          <p:nvPr/>
        </p:nvCxnSpPr>
        <p:spPr>
          <a:xfrm>
            <a:off x="923544" y="3581400"/>
            <a:ext cx="4905624" cy="0"/>
          </a:xfrm>
          <a:prstGeom prst="line">
            <a:avLst/>
          </a:prstGeom>
          <a:ln w="38100" cap="rnd">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9646FA7-13E1-1B55-8CC1-E41AAB1C3308}"/>
              </a:ext>
            </a:extLst>
          </p:cNvPr>
          <p:cNvCxnSpPr>
            <a:cxnSpLocks/>
          </p:cNvCxnSpPr>
          <p:nvPr/>
        </p:nvCxnSpPr>
        <p:spPr>
          <a:xfrm>
            <a:off x="2538984" y="1453896"/>
            <a:ext cx="0" cy="4462272"/>
          </a:xfrm>
          <a:prstGeom prst="line">
            <a:avLst/>
          </a:prstGeom>
          <a:ln w="38100" cap="rnd">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43C79B9-A814-FF57-70A5-8C3B9373D8F6}"/>
              </a:ext>
            </a:extLst>
          </p:cNvPr>
          <p:cNvCxnSpPr>
            <a:cxnSpLocks/>
          </p:cNvCxnSpPr>
          <p:nvPr/>
        </p:nvCxnSpPr>
        <p:spPr>
          <a:xfrm>
            <a:off x="3934968" y="1453896"/>
            <a:ext cx="0" cy="4462272"/>
          </a:xfrm>
          <a:prstGeom prst="line">
            <a:avLst/>
          </a:prstGeom>
          <a:ln w="38100" cap="rnd">
            <a:solidFill>
              <a:schemeClr val="accent6"/>
            </a:solidFill>
            <a:prstDash val="sysDot"/>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8616665-C04F-67B9-54F7-6B69B1571637}"/>
              </a:ext>
            </a:extLst>
          </p:cNvPr>
          <p:cNvGrpSpPr/>
          <p:nvPr/>
        </p:nvGrpSpPr>
        <p:grpSpPr>
          <a:xfrm>
            <a:off x="2391415" y="5356789"/>
            <a:ext cx="1575599" cy="619168"/>
            <a:chOff x="510988" y="3114866"/>
            <a:chExt cx="4643768" cy="726602"/>
          </a:xfrm>
        </p:grpSpPr>
        <p:sp>
          <p:nvSpPr>
            <p:cNvPr id="12" name="Rounded Rectangle 11">
              <a:extLst>
                <a:ext uri="{FF2B5EF4-FFF2-40B4-BE49-F238E27FC236}">
                  <a16:creationId xmlns:a16="http://schemas.microsoft.com/office/drawing/2014/main" id="{722828A1-BC3D-75AE-282F-AA6CF74517CA}"/>
                </a:ext>
              </a:extLst>
            </p:cNvPr>
            <p:cNvSpPr/>
            <p:nvPr/>
          </p:nvSpPr>
          <p:spPr>
            <a:xfrm>
              <a:off x="857761" y="3114866"/>
              <a:ext cx="3851564" cy="726602"/>
            </a:xfrm>
            <a:prstGeom prst="roundRect">
              <a:avLst>
                <a:gd name="adj" fmla="val 50000"/>
              </a:avLst>
            </a:prstGeom>
            <a:solidFill>
              <a:schemeClr val="bg1"/>
            </a:solidFill>
            <a:ln w="571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E62D824-3038-20FF-D30F-4B20845966A0}"/>
                </a:ext>
              </a:extLst>
            </p:cNvPr>
            <p:cNvSpPr txBox="1"/>
            <p:nvPr/>
          </p:nvSpPr>
          <p:spPr>
            <a:xfrm>
              <a:off x="510988" y="3155225"/>
              <a:ext cx="4643768" cy="686241"/>
            </a:xfrm>
            <a:prstGeom prst="rect">
              <a:avLst/>
            </a:prstGeom>
            <a:noFill/>
            <a:ln>
              <a:noFill/>
            </a:ln>
          </p:spPr>
          <p:txBody>
            <a:bodyPr wrap="square" rtlCol="0">
              <a:spAutoFit/>
            </a:bodyPr>
            <a:lstStyle/>
            <a:p>
              <a:pPr algn="ctr"/>
              <a:r>
                <a:rPr lang="en-US" sz="3200" dirty="0">
                  <a:solidFill>
                    <a:schemeClr val="accent6"/>
                  </a:solidFill>
                  <a:latin typeface="Helvetica Light" panose="020B0403020202020204" pitchFamily="34" charset="0"/>
                </a:rPr>
                <a:t>died</a:t>
              </a:r>
              <a:endParaRPr lang="en-US" sz="3200" dirty="0">
                <a:solidFill>
                  <a:schemeClr val="accent6"/>
                </a:solidFill>
                <a:latin typeface="Neris Light" pitchFamily="2" charset="77"/>
              </a:endParaRPr>
            </a:p>
          </p:txBody>
        </p:sp>
      </p:grpSp>
    </p:spTree>
    <p:extLst>
      <p:ext uri="{BB962C8B-B14F-4D97-AF65-F5344CB8AC3E}">
        <p14:creationId xmlns:p14="http://schemas.microsoft.com/office/powerpoint/2010/main" val="1122780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8EF166-1978-19BC-06C0-99D784986D0E}"/>
              </a:ext>
            </a:extLst>
          </p:cNvPr>
          <p:cNvPicPr>
            <a:picLocks noChangeAspect="1"/>
          </p:cNvPicPr>
          <p:nvPr/>
        </p:nvPicPr>
        <p:blipFill>
          <a:blip r:embed="rId3"/>
          <a:stretch>
            <a:fillRect/>
          </a:stretch>
        </p:blipFill>
        <p:spPr>
          <a:xfrm>
            <a:off x="264694" y="1385719"/>
            <a:ext cx="5610808" cy="5189484"/>
          </a:xfrm>
          <a:prstGeom prst="rect">
            <a:avLst/>
          </a:prstGeom>
        </p:spPr>
      </p:pic>
      <p:sp>
        <p:nvSpPr>
          <p:cNvPr id="6" name="Arc 5">
            <a:extLst>
              <a:ext uri="{FF2B5EF4-FFF2-40B4-BE49-F238E27FC236}">
                <a16:creationId xmlns:a16="http://schemas.microsoft.com/office/drawing/2014/main" id="{025B883C-8A0F-3101-F723-2D8A208D7957}"/>
              </a:ext>
            </a:extLst>
          </p:cNvPr>
          <p:cNvSpPr/>
          <p:nvPr/>
        </p:nvSpPr>
        <p:spPr>
          <a:xfrm rot="15827072">
            <a:off x="1457589" y="4018086"/>
            <a:ext cx="1339116" cy="1439073"/>
          </a:xfrm>
          <a:prstGeom prst="arc">
            <a:avLst/>
          </a:prstGeom>
          <a:ln w="57150" cap="rnd">
            <a:solidFill>
              <a:schemeClr val="accent3">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Arc 6">
            <a:extLst>
              <a:ext uri="{FF2B5EF4-FFF2-40B4-BE49-F238E27FC236}">
                <a16:creationId xmlns:a16="http://schemas.microsoft.com/office/drawing/2014/main" id="{0A37B73B-4913-7B1B-CBA3-8639DC716543}"/>
              </a:ext>
            </a:extLst>
          </p:cNvPr>
          <p:cNvSpPr/>
          <p:nvPr/>
        </p:nvSpPr>
        <p:spPr>
          <a:xfrm rot="5772928" flipH="1">
            <a:off x="1093649" y="4308025"/>
            <a:ext cx="2066995" cy="2221284"/>
          </a:xfrm>
          <a:prstGeom prst="arc">
            <a:avLst/>
          </a:prstGeom>
          <a:ln w="57150" cap="rnd">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8" name="Group 7">
            <a:extLst>
              <a:ext uri="{FF2B5EF4-FFF2-40B4-BE49-F238E27FC236}">
                <a16:creationId xmlns:a16="http://schemas.microsoft.com/office/drawing/2014/main" id="{55B75E88-4504-C7DC-E3E6-E5E877DE1CC7}"/>
              </a:ext>
            </a:extLst>
          </p:cNvPr>
          <p:cNvGrpSpPr/>
          <p:nvPr/>
        </p:nvGrpSpPr>
        <p:grpSpPr>
          <a:xfrm>
            <a:off x="-90765" y="4737622"/>
            <a:ext cx="2432017" cy="619168"/>
            <a:chOff x="510988" y="3114866"/>
            <a:chExt cx="4643768" cy="726602"/>
          </a:xfrm>
        </p:grpSpPr>
        <p:sp>
          <p:nvSpPr>
            <p:cNvPr id="9" name="Rounded Rectangle 8">
              <a:extLst>
                <a:ext uri="{FF2B5EF4-FFF2-40B4-BE49-F238E27FC236}">
                  <a16:creationId xmlns:a16="http://schemas.microsoft.com/office/drawing/2014/main" id="{344D962B-7C4B-5679-602E-707527268675}"/>
                </a:ext>
              </a:extLst>
            </p:cNvPr>
            <p:cNvSpPr/>
            <p:nvPr/>
          </p:nvSpPr>
          <p:spPr>
            <a:xfrm>
              <a:off x="857761" y="3114866"/>
              <a:ext cx="3851564" cy="726602"/>
            </a:xfrm>
            <a:prstGeom prst="roundRect">
              <a:avLst>
                <a:gd name="adj" fmla="val 50000"/>
              </a:avLst>
            </a:prstGeom>
            <a:solidFill>
              <a:schemeClr val="bg1"/>
            </a:solidFill>
            <a:ln w="57150">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DC5624D-A0B5-00F4-D9E5-2DE1A7983C23}"/>
                </a:ext>
              </a:extLst>
            </p:cNvPr>
            <p:cNvSpPr txBox="1"/>
            <p:nvPr/>
          </p:nvSpPr>
          <p:spPr>
            <a:xfrm>
              <a:off x="510988" y="3155225"/>
              <a:ext cx="4643768" cy="686241"/>
            </a:xfrm>
            <a:prstGeom prst="rect">
              <a:avLst/>
            </a:prstGeom>
            <a:noFill/>
            <a:ln>
              <a:noFill/>
            </a:ln>
          </p:spPr>
          <p:txBody>
            <a:bodyPr wrap="square" rtlCol="0">
              <a:spAutoFit/>
            </a:bodyPr>
            <a:lstStyle/>
            <a:p>
              <a:pPr algn="ctr"/>
              <a:r>
                <a:rPr lang="en-US" sz="3200" dirty="0">
                  <a:solidFill>
                    <a:schemeClr val="accent3">
                      <a:lumMod val="75000"/>
                    </a:schemeClr>
                  </a:solidFill>
                  <a:latin typeface="Helvetica Light" panose="020B0403020202020204" pitchFamily="34" charset="0"/>
                </a:rPr>
                <a:t>survived</a:t>
              </a:r>
              <a:endParaRPr lang="en-US" sz="3200" dirty="0">
                <a:solidFill>
                  <a:schemeClr val="accent3">
                    <a:lumMod val="75000"/>
                  </a:schemeClr>
                </a:solidFill>
                <a:latin typeface="Neris Light" pitchFamily="2" charset="77"/>
              </a:endParaRPr>
            </a:p>
          </p:txBody>
        </p:sp>
      </p:grpSp>
      <p:grpSp>
        <p:nvGrpSpPr>
          <p:cNvPr id="11" name="Group 10">
            <a:extLst>
              <a:ext uri="{FF2B5EF4-FFF2-40B4-BE49-F238E27FC236}">
                <a16:creationId xmlns:a16="http://schemas.microsoft.com/office/drawing/2014/main" id="{88616665-C04F-67B9-54F7-6B69B1571637}"/>
              </a:ext>
            </a:extLst>
          </p:cNvPr>
          <p:cNvGrpSpPr/>
          <p:nvPr/>
        </p:nvGrpSpPr>
        <p:grpSpPr>
          <a:xfrm>
            <a:off x="2391415" y="5356789"/>
            <a:ext cx="1575599" cy="619168"/>
            <a:chOff x="510988" y="3114866"/>
            <a:chExt cx="4643768" cy="726602"/>
          </a:xfrm>
        </p:grpSpPr>
        <p:sp>
          <p:nvSpPr>
            <p:cNvPr id="12" name="Rounded Rectangle 11">
              <a:extLst>
                <a:ext uri="{FF2B5EF4-FFF2-40B4-BE49-F238E27FC236}">
                  <a16:creationId xmlns:a16="http://schemas.microsoft.com/office/drawing/2014/main" id="{722828A1-BC3D-75AE-282F-AA6CF74517CA}"/>
                </a:ext>
              </a:extLst>
            </p:cNvPr>
            <p:cNvSpPr/>
            <p:nvPr/>
          </p:nvSpPr>
          <p:spPr>
            <a:xfrm>
              <a:off x="857761" y="3114866"/>
              <a:ext cx="3851564" cy="726602"/>
            </a:xfrm>
            <a:prstGeom prst="roundRect">
              <a:avLst>
                <a:gd name="adj" fmla="val 50000"/>
              </a:avLst>
            </a:prstGeom>
            <a:solidFill>
              <a:schemeClr val="bg1"/>
            </a:solidFill>
            <a:ln w="571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E62D824-3038-20FF-D30F-4B20845966A0}"/>
                </a:ext>
              </a:extLst>
            </p:cNvPr>
            <p:cNvSpPr txBox="1"/>
            <p:nvPr/>
          </p:nvSpPr>
          <p:spPr>
            <a:xfrm>
              <a:off x="510988" y="3155225"/>
              <a:ext cx="4643768" cy="686241"/>
            </a:xfrm>
            <a:prstGeom prst="rect">
              <a:avLst/>
            </a:prstGeom>
            <a:noFill/>
            <a:ln>
              <a:noFill/>
            </a:ln>
          </p:spPr>
          <p:txBody>
            <a:bodyPr wrap="square" rtlCol="0">
              <a:spAutoFit/>
            </a:bodyPr>
            <a:lstStyle/>
            <a:p>
              <a:pPr algn="ctr"/>
              <a:r>
                <a:rPr lang="en-US" sz="3200" dirty="0">
                  <a:solidFill>
                    <a:schemeClr val="accent6"/>
                  </a:solidFill>
                  <a:latin typeface="Helvetica Light" panose="020B0403020202020204" pitchFamily="34" charset="0"/>
                </a:rPr>
                <a:t>died</a:t>
              </a:r>
              <a:endParaRPr lang="en-US" sz="3200" dirty="0">
                <a:solidFill>
                  <a:schemeClr val="accent6"/>
                </a:solidFill>
                <a:latin typeface="Neris Light" pitchFamily="2" charset="77"/>
              </a:endParaRPr>
            </a:p>
          </p:txBody>
        </p:sp>
      </p:grpSp>
      <p:pic>
        <p:nvPicPr>
          <p:cNvPr id="14" name="Picture 13">
            <a:extLst>
              <a:ext uri="{FF2B5EF4-FFF2-40B4-BE49-F238E27FC236}">
                <a16:creationId xmlns:a16="http://schemas.microsoft.com/office/drawing/2014/main" id="{EBD303FB-6448-B20C-C69F-4EA2BFC31E42}"/>
              </a:ext>
            </a:extLst>
          </p:cNvPr>
          <p:cNvPicPr>
            <a:picLocks noChangeAspect="1"/>
          </p:cNvPicPr>
          <p:nvPr/>
        </p:nvPicPr>
        <p:blipFill>
          <a:blip r:embed="rId4"/>
          <a:stretch>
            <a:fillRect/>
          </a:stretch>
        </p:blipFill>
        <p:spPr>
          <a:xfrm>
            <a:off x="1909633" y="146054"/>
            <a:ext cx="3543299" cy="1388590"/>
          </a:xfrm>
          <a:prstGeom prst="rect">
            <a:avLst/>
          </a:prstGeom>
        </p:spPr>
      </p:pic>
      <p:sp>
        <p:nvSpPr>
          <p:cNvPr id="4" name="Rectangle 3">
            <a:extLst>
              <a:ext uri="{FF2B5EF4-FFF2-40B4-BE49-F238E27FC236}">
                <a16:creationId xmlns:a16="http://schemas.microsoft.com/office/drawing/2014/main" id="{B0A22C4D-4645-AD6C-6BF8-AD571D0AD05A}"/>
              </a:ext>
            </a:extLst>
          </p:cNvPr>
          <p:cNvSpPr/>
          <p:nvPr/>
        </p:nvSpPr>
        <p:spPr>
          <a:xfrm>
            <a:off x="6316499" y="0"/>
            <a:ext cx="5875501" cy="6858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2216B97-3EEE-192A-232C-37ACCF2E6D31}"/>
              </a:ext>
            </a:extLst>
          </p:cNvPr>
          <p:cNvSpPr txBox="1"/>
          <p:nvPr/>
        </p:nvSpPr>
        <p:spPr>
          <a:xfrm>
            <a:off x="6316498" y="1897639"/>
            <a:ext cx="5875502" cy="3515189"/>
          </a:xfrm>
          <a:prstGeom prst="rect">
            <a:avLst/>
          </a:prstGeom>
          <a:noFill/>
        </p:spPr>
        <p:txBody>
          <a:bodyPr wrap="square" lIns="90000" rtlCol="0">
            <a:noAutofit/>
          </a:bodyPr>
          <a:lstStyle/>
          <a:p>
            <a:pPr algn="ctr">
              <a:lnSpc>
                <a:spcPts val="5000"/>
              </a:lnSpc>
            </a:pPr>
            <a:r>
              <a:rPr lang="en-US" sz="4400" dirty="0">
                <a:solidFill>
                  <a:schemeClr val="bg1"/>
                </a:solidFill>
                <a:latin typeface="Helvetica Light" panose="020B0403020202020204" pitchFamily="34" charset="0"/>
              </a:rPr>
              <a:t>WHO SURVIVED?</a:t>
            </a:r>
          </a:p>
          <a:p>
            <a:pPr algn="ctr">
              <a:lnSpc>
                <a:spcPts val="5000"/>
              </a:lnSpc>
            </a:pPr>
            <a:endParaRPr lang="en-US" sz="4400" dirty="0">
              <a:solidFill>
                <a:schemeClr val="bg1"/>
              </a:solidFill>
              <a:latin typeface="Helvetica Light" panose="020B0403020202020204" pitchFamily="34" charset="0"/>
            </a:endParaRPr>
          </a:p>
          <a:p>
            <a:pPr algn="ctr">
              <a:lnSpc>
                <a:spcPts val="5000"/>
              </a:lnSpc>
            </a:pPr>
            <a:r>
              <a:rPr lang="en-US" sz="4400" dirty="0">
                <a:solidFill>
                  <a:schemeClr val="bg1"/>
                </a:solidFill>
                <a:latin typeface="Helvetica Light" panose="020B0403020202020204" pitchFamily="34" charset="0"/>
              </a:rPr>
              <a:t>WHO DIDN’T?</a:t>
            </a:r>
          </a:p>
          <a:p>
            <a:pPr algn="ctr">
              <a:lnSpc>
                <a:spcPts val="5000"/>
              </a:lnSpc>
            </a:pPr>
            <a:endParaRPr lang="en-US" sz="4400" dirty="0">
              <a:solidFill>
                <a:schemeClr val="bg1"/>
              </a:solidFill>
              <a:latin typeface="Helvetica Light" panose="020B0403020202020204" pitchFamily="34" charset="0"/>
            </a:endParaRPr>
          </a:p>
          <a:p>
            <a:pPr algn="ctr">
              <a:lnSpc>
                <a:spcPts val="5000"/>
              </a:lnSpc>
            </a:pPr>
            <a:r>
              <a:rPr lang="en-US" sz="4400" dirty="0">
                <a:solidFill>
                  <a:schemeClr val="bg1"/>
                </a:solidFill>
                <a:latin typeface="Helvetica Light" panose="020B0403020202020204" pitchFamily="34" charset="0"/>
              </a:rPr>
              <a:t>IS THERE A BIAS?</a:t>
            </a:r>
          </a:p>
        </p:txBody>
      </p:sp>
    </p:spTree>
    <p:extLst>
      <p:ext uri="{BB962C8B-B14F-4D97-AF65-F5344CB8AC3E}">
        <p14:creationId xmlns:p14="http://schemas.microsoft.com/office/powerpoint/2010/main" val="3013217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C441B8E-6083-C74B-3717-8B8D98188FBD}"/>
              </a:ext>
            </a:extLst>
          </p:cNvPr>
          <p:cNvSpPr/>
          <p:nvPr/>
        </p:nvSpPr>
        <p:spPr>
          <a:xfrm>
            <a:off x="6316499" y="0"/>
            <a:ext cx="5875501" cy="6858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C9C0EB3-4392-92E9-B5A2-7D1E93EF87B4}"/>
              </a:ext>
            </a:extLst>
          </p:cNvPr>
          <p:cNvPicPr>
            <a:picLocks noChangeAspect="1"/>
          </p:cNvPicPr>
          <p:nvPr/>
        </p:nvPicPr>
        <p:blipFill>
          <a:blip r:embed="rId3"/>
          <a:stretch>
            <a:fillRect/>
          </a:stretch>
        </p:blipFill>
        <p:spPr>
          <a:xfrm>
            <a:off x="261666" y="1396554"/>
            <a:ext cx="5589508" cy="5169783"/>
          </a:xfrm>
          <a:prstGeom prst="rect">
            <a:avLst/>
          </a:prstGeom>
        </p:spPr>
      </p:pic>
      <p:sp>
        <p:nvSpPr>
          <p:cNvPr id="6" name="Arc 5">
            <a:extLst>
              <a:ext uri="{FF2B5EF4-FFF2-40B4-BE49-F238E27FC236}">
                <a16:creationId xmlns:a16="http://schemas.microsoft.com/office/drawing/2014/main" id="{025B883C-8A0F-3101-F723-2D8A208D7957}"/>
              </a:ext>
            </a:extLst>
          </p:cNvPr>
          <p:cNvSpPr/>
          <p:nvPr/>
        </p:nvSpPr>
        <p:spPr>
          <a:xfrm rot="16200000">
            <a:off x="1615316" y="3204725"/>
            <a:ext cx="2388100" cy="2566357"/>
          </a:xfrm>
          <a:prstGeom prst="arc">
            <a:avLst/>
          </a:prstGeom>
          <a:ln w="57150" cap="rnd">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Arc 6">
            <a:extLst>
              <a:ext uri="{FF2B5EF4-FFF2-40B4-BE49-F238E27FC236}">
                <a16:creationId xmlns:a16="http://schemas.microsoft.com/office/drawing/2014/main" id="{0A37B73B-4913-7B1B-CBA3-8639DC716543}"/>
              </a:ext>
            </a:extLst>
          </p:cNvPr>
          <p:cNvSpPr/>
          <p:nvPr/>
        </p:nvSpPr>
        <p:spPr>
          <a:xfrm rot="5772928" flipH="1">
            <a:off x="3388166" y="4605704"/>
            <a:ext cx="2066995" cy="2221284"/>
          </a:xfrm>
          <a:prstGeom prst="arc">
            <a:avLst/>
          </a:prstGeom>
          <a:ln w="57150" cap="rnd">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8" name="Group 7">
            <a:extLst>
              <a:ext uri="{FF2B5EF4-FFF2-40B4-BE49-F238E27FC236}">
                <a16:creationId xmlns:a16="http://schemas.microsoft.com/office/drawing/2014/main" id="{55B75E88-4504-C7DC-E3E6-E5E877DE1CC7}"/>
              </a:ext>
            </a:extLst>
          </p:cNvPr>
          <p:cNvGrpSpPr/>
          <p:nvPr/>
        </p:nvGrpSpPr>
        <p:grpSpPr>
          <a:xfrm>
            <a:off x="-90765" y="4453844"/>
            <a:ext cx="3296420" cy="619168"/>
            <a:chOff x="510988" y="3114866"/>
            <a:chExt cx="4643768" cy="726602"/>
          </a:xfrm>
        </p:grpSpPr>
        <p:sp>
          <p:nvSpPr>
            <p:cNvPr id="9" name="Rounded Rectangle 8">
              <a:extLst>
                <a:ext uri="{FF2B5EF4-FFF2-40B4-BE49-F238E27FC236}">
                  <a16:creationId xmlns:a16="http://schemas.microsoft.com/office/drawing/2014/main" id="{344D962B-7C4B-5679-602E-707527268675}"/>
                </a:ext>
              </a:extLst>
            </p:cNvPr>
            <p:cNvSpPr/>
            <p:nvPr/>
          </p:nvSpPr>
          <p:spPr>
            <a:xfrm>
              <a:off x="857761" y="3114866"/>
              <a:ext cx="3851564" cy="726602"/>
            </a:xfrm>
            <a:prstGeom prst="roundRect">
              <a:avLst>
                <a:gd name="adj" fmla="val 50000"/>
              </a:avLst>
            </a:prstGeom>
            <a:solidFill>
              <a:schemeClr val="bg1"/>
            </a:solid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DC5624D-A0B5-00F4-D9E5-2DE1A7983C23}"/>
                </a:ext>
              </a:extLst>
            </p:cNvPr>
            <p:cNvSpPr txBox="1"/>
            <p:nvPr/>
          </p:nvSpPr>
          <p:spPr>
            <a:xfrm>
              <a:off x="510988" y="3155225"/>
              <a:ext cx="4643768" cy="686241"/>
            </a:xfrm>
            <a:prstGeom prst="rect">
              <a:avLst/>
            </a:prstGeom>
            <a:noFill/>
            <a:ln>
              <a:noFill/>
            </a:ln>
          </p:spPr>
          <p:txBody>
            <a:bodyPr wrap="square" rtlCol="0">
              <a:spAutoFit/>
            </a:bodyPr>
            <a:lstStyle/>
            <a:p>
              <a:pPr algn="ctr"/>
              <a:r>
                <a:rPr lang="en-US" sz="3200" dirty="0">
                  <a:solidFill>
                    <a:srgbClr val="C00000"/>
                  </a:solidFill>
                  <a:latin typeface="Helvetica Light" panose="020B0403020202020204" pitchFamily="34" charset="0"/>
                </a:rPr>
                <a:t>high survival</a:t>
              </a:r>
              <a:endParaRPr lang="en-US" sz="3200" dirty="0">
                <a:solidFill>
                  <a:srgbClr val="C00000"/>
                </a:solidFill>
                <a:latin typeface="Neris Light" pitchFamily="2" charset="77"/>
              </a:endParaRPr>
            </a:p>
          </p:txBody>
        </p:sp>
      </p:grpSp>
      <p:grpSp>
        <p:nvGrpSpPr>
          <p:cNvPr id="11" name="Group 10">
            <a:extLst>
              <a:ext uri="{FF2B5EF4-FFF2-40B4-BE49-F238E27FC236}">
                <a16:creationId xmlns:a16="http://schemas.microsoft.com/office/drawing/2014/main" id="{88616665-C04F-67B9-54F7-6B69B1571637}"/>
              </a:ext>
            </a:extLst>
          </p:cNvPr>
          <p:cNvGrpSpPr/>
          <p:nvPr/>
        </p:nvGrpSpPr>
        <p:grpSpPr>
          <a:xfrm>
            <a:off x="3908811" y="5681955"/>
            <a:ext cx="3206884" cy="1111610"/>
            <a:chOff x="510988" y="3114866"/>
            <a:chExt cx="4643768" cy="1304489"/>
          </a:xfrm>
        </p:grpSpPr>
        <p:sp>
          <p:nvSpPr>
            <p:cNvPr id="12" name="Rounded Rectangle 11">
              <a:extLst>
                <a:ext uri="{FF2B5EF4-FFF2-40B4-BE49-F238E27FC236}">
                  <a16:creationId xmlns:a16="http://schemas.microsoft.com/office/drawing/2014/main" id="{722828A1-BC3D-75AE-282F-AA6CF74517CA}"/>
                </a:ext>
              </a:extLst>
            </p:cNvPr>
            <p:cNvSpPr/>
            <p:nvPr/>
          </p:nvSpPr>
          <p:spPr>
            <a:xfrm>
              <a:off x="857761" y="3114866"/>
              <a:ext cx="3851564" cy="726602"/>
            </a:xfrm>
            <a:prstGeom prst="roundRect">
              <a:avLst>
                <a:gd name="adj" fmla="val 50000"/>
              </a:avLst>
            </a:prstGeom>
            <a:solidFill>
              <a:schemeClr val="bg1"/>
            </a:solidFill>
            <a:ln w="571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E62D824-3038-20FF-D30F-4B20845966A0}"/>
                </a:ext>
              </a:extLst>
            </p:cNvPr>
            <p:cNvSpPr txBox="1"/>
            <p:nvPr/>
          </p:nvSpPr>
          <p:spPr>
            <a:xfrm>
              <a:off x="510988" y="3155225"/>
              <a:ext cx="4643768" cy="1264130"/>
            </a:xfrm>
            <a:prstGeom prst="rect">
              <a:avLst/>
            </a:prstGeom>
            <a:noFill/>
            <a:ln>
              <a:noFill/>
            </a:ln>
          </p:spPr>
          <p:txBody>
            <a:bodyPr wrap="square" rtlCol="0">
              <a:spAutoFit/>
            </a:bodyPr>
            <a:lstStyle/>
            <a:p>
              <a:pPr algn="ctr"/>
              <a:r>
                <a:rPr lang="en-US" sz="3200" dirty="0">
                  <a:solidFill>
                    <a:schemeClr val="accent6"/>
                  </a:solidFill>
                  <a:latin typeface="Helvetica Light" panose="020B0403020202020204" pitchFamily="34" charset="0"/>
                </a:rPr>
                <a:t>low survival</a:t>
              </a:r>
              <a:endParaRPr lang="en-US" sz="3200" dirty="0">
                <a:solidFill>
                  <a:schemeClr val="accent6"/>
                </a:solidFill>
                <a:latin typeface="Neris Light" pitchFamily="2" charset="77"/>
              </a:endParaRPr>
            </a:p>
          </p:txBody>
        </p:sp>
      </p:grpSp>
      <p:pic>
        <p:nvPicPr>
          <p:cNvPr id="14" name="Picture 13">
            <a:extLst>
              <a:ext uri="{FF2B5EF4-FFF2-40B4-BE49-F238E27FC236}">
                <a16:creationId xmlns:a16="http://schemas.microsoft.com/office/drawing/2014/main" id="{EBD303FB-6448-B20C-C69F-4EA2BFC31E42}"/>
              </a:ext>
            </a:extLst>
          </p:cNvPr>
          <p:cNvPicPr>
            <a:picLocks noChangeAspect="1"/>
          </p:cNvPicPr>
          <p:nvPr/>
        </p:nvPicPr>
        <p:blipFill>
          <a:blip r:embed="rId4"/>
          <a:stretch>
            <a:fillRect/>
          </a:stretch>
        </p:blipFill>
        <p:spPr>
          <a:xfrm>
            <a:off x="1909633" y="146054"/>
            <a:ext cx="3543299" cy="1388590"/>
          </a:xfrm>
          <a:prstGeom prst="rect">
            <a:avLst/>
          </a:prstGeom>
        </p:spPr>
      </p:pic>
      <p:sp>
        <p:nvSpPr>
          <p:cNvPr id="15" name="TextBox 14">
            <a:extLst>
              <a:ext uri="{FF2B5EF4-FFF2-40B4-BE49-F238E27FC236}">
                <a16:creationId xmlns:a16="http://schemas.microsoft.com/office/drawing/2014/main" id="{7F5DDB8B-F667-64C1-81E5-C0E81415ABB9}"/>
              </a:ext>
            </a:extLst>
          </p:cNvPr>
          <p:cNvSpPr txBox="1"/>
          <p:nvPr/>
        </p:nvSpPr>
        <p:spPr>
          <a:xfrm>
            <a:off x="6316498" y="2480441"/>
            <a:ext cx="5875502" cy="2932387"/>
          </a:xfrm>
          <a:prstGeom prst="rect">
            <a:avLst/>
          </a:prstGeom>
          <a:noFill/>
        </p:spPr>
        <p:txBody>
          <a:bodyPr wrap="square" lIns="90000" rtlCol="0">
            <a:noAutofit/>
          </a:bodyPr>
          <a:lstStyle/>
          <a:p>
            <a:pPr algn="ctr">
              <a:lnSpc>
                <a:spcPts val="5000"/>
              </a:lnSpc>
            </a:pPr>
            <a:r>
              <a:rPr lang="en-US" sz="4400" dirty="0">
                <a:solidFill>
                  <a:schemeClr val="bg1"/>
                </a:solidFill>
                <a:latin typeface="Helvetica Light" panose="020B0403020202020204" pitchFamily="34" charset="0"/>
              </a:rPr>
              <a:t>SURVIVAL</a:t>
            </a:r>
          </a:p>
          <a:p>
            <a:pPr algn="ctr">
              <a:lnSpc>
                <a:spcPts val="5000"/>
              </a:lnSpc>
            </a:pPr>
            <a:r>
              <a:rPr lang="en-US" sz="4400" dirty="0">
                <a:solidFill>
                  <a:schemeClr val="bg1"/>
                </a:solidFill>
                <a:latin typeface="Helvetica Light" panose="020B0403020202020204" pitchFamily="34" charset="0"/>
              </a:rPr>
              <a:t>AS A PROXY</a:t>
            </a:r>
          </a:p>
          <a:p>
            <a:pPr algn="ctr">
              <a:lnSpc>
                <a:spcPts val="5000"/>
              </a:lnSpc>
            </a:pPr>
            <a:r>
              <a:rPr lang="en-US" sz="4400" dirty="0">
                <a:solidFill>
                  <a:schemeClr val="bg1"/>
                </a:solidFill>
                <a:latin typeface="Helvetica Light" panose="020B0403020202020204" pitchFamily="34" charset="0"/>
              </a:rPr>
              <a:t>FOR </a:t>
            </a:r>
            <a:r>
              <a:rPr lang="en-US" sz="4400" i="1" dirty="0">
                <a:solidFill>
                  <a:schemeClr val="bg1"/>
                </a:solidFill>
                <a:latin typeface="Helvetica Light" panose="020B0403020202020204" pitchFamily="34" charset="0"/>
              </a:rPr>
              <a:t>FITNESS  </a:t>
            </a:r>
            <a:r>
              <a:rPr lang="en-US" sz="4400" dirty="0">
                <a:solidFill>
                  <a:schemeClr val="bg1"/>
                </a:solidFill>
                <a:latin typeface="Helvetica Light" panose="020B0403020202020204" pitchFamily="34" charset="0"/>
              </a:rPr>
              <a:t>OR </a:t>
            </a:r>
            <a:r>
              <a:rPr lang="en-US" sz="4400" i="1" dirty="0">
                <a:solidFill>
                  <a:schemeClr val="bg1"/>
                </a:solidFill>
                <a:latin typeface="Helvetica Light" panose="020B0403020202020204" pitchFamily="34" charset="0"/>
              </a:rPr>
              <a:t>PERFORMANCE</a:t>
            </a:r>
            <a:endParaRPr lang="en-US" sz="4400" dirty="0">
              <a:solidFill>
                <a:schemeClr val="bg1"/>
              </a:solidFill>
              <a:latin typeface="Helvetica Light" panose="020B0403020202020204" pitchFamily="34" charset="0"/>
            </a:endParaRPr>
          </a:p>
        </p:txBody>
      </p:sp>
    </p:spTree>
    <p:extLst>
      <p:ext uri="{BB962C8B-B14F-4D97-AF65-F5344CB8AC3E}">
        <p14:creationId xmlns:p14="http://schemas.microsoft.com/office/powerpoint/2010/main" val="545839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C441B8E-6083-C74B-3717-8B8D98188FBD}"/>
              </a:ext>
            </a:extLst>
          </p:cNvPr>
          <p:cNvSpPr/>
          <p:nvPr/>
        </p:nvSpPr>
        <p:spPr>
          <a:xfrm>
            <a:off x="6316499" y="0"/>
            <a:ext cx="5875501" cy="6858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C9C0EB3-4392-92E9-B5A2-7D1E93EF87B4}"/>
              </a:ext>
            </a:extLst>
          </p:cNvPr>
          <p:cNvPicPr>
            <a:picLocks noChangeAspect="1"/>
          </p:cNvPicPr>
          <p:nvPr/>
        </p:nvPicPr>
        <p:blipFill>
          <a:blip r:embed="rId3"/>
          <a:stretch>
            <a:fillRect/>
          </a:stretch>
        </p:blipFill>
        <p:spPr>
          <a:xfrm>
            <a:off x="261666" y="1396554"/>
            <a:ext cx="5589508" cy="5169783"/>
          </a:xfrm>
          <a:prstGeom prst="rect">
            <a:avLst/>
          </a:prstGeom>
        </p:spPr>
      </p:pic>
      <p:sp>
        <p:nvSpPr>
          <p:cNvPr id="6" name="Arc 5">
            <a:extLst>
              <a:ext uri="{FF2B5EF4-FFF2-40B4-BE49-F238E27FC236}">
                <a16:creationId xmlns:a16="http://schemas.microsoft.com/office/drawing/2014/main" id="{025B883C-8A0F-3101-F723-2D8A208D7957}"/>
              </a:ext>
            </a:extLst>
          </p:cNvPr>
          <p:cNvSpPr/>
          <p:nvPr/>
        </p:nvSpPr>
        <p:spPr>
          <a:xfrm rot="16200000">
            <a:off x="1615316" y="3204725"/>
            <a:ext cx="2388100" cy="2566357"/>
          </a:xfrm>
          <a:prstGeom prst="arc">
            <a:avLst/>
          </a:prstGeom>
          <a:ln w="57150" cap="rnd">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Arc 6">
            <a:extLst>
              <a:ext uri="{FF2B5EF4-FFF2-40B4-BE49-F238E27FC236}">
                <a16:creationId xmlns:a16="http://schemas.microsoft.com/office/drawing/2014/main" id="{0A37B73B-4913-7B1B-CBA3-8639DC716543}"/>
              </a:ext>
            </a:extLst>
          </p:cNvPr>
          <p:cNvSpPr/>
          <p:nvPr/>
        </p:nvSpPr>
        <p:spPr>
          <a:xfrm rot="5772928" flipH="1">
            <a:off x="3388166" y="4605704"/>
            <a:ext cx="2066995" cy="2221284"/>
          </a:xfrm>
          <a:prstGeom prst="arc">
            <a:avLst/>
          </a:prstGeom>
          <a:ln w="57150" cap="rnd">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8" name="Group 7">
            <a:extLst>
              <a:ext uri="{FF2B5EF4-FFF2-40B4-BE49-F238E27FC236}">
                <a16:creationId xmlns:a16="http://schemas.microsoft.com/office/drawing/2014/main" id="{55B75E88-4504-C7DC-E3E6-E5E877DE1CC7}"/>
              </a:ext>
            </a:extLst>
          </p:cNvPr>
          <p:cNvGrpSpPr/>
          <p:nvPr/>
        </p:nvGrpSpPr>
        <p:grpSpPr>
          <a:xfrm>
            <a:off x="-90765" y="4453844"/>
            <a:ext cx="3296420" cy="619168"/>
            <a:chOff x="510988" y="3114866"/>
            <a:chExt cx="4643768" cy="726602"/>
          </a:xfrm>
        </p:grpSpPr>
        <p:sp>
          <p:nvSpPr>
            <p:cNvPr id="9" name="Rounded Rectangle 8">
              <a:extLst>
                <a:ext uri="{FF2B5EF4-FFF2-40B4-BE49-F238E27FC236}">
                  <a16:creationId xmlns:a16="http://schemas.microsoft.com/office/drawing/2014/main" id="{344D962B-7C4B-5679-602E-707527268675}"/>
                </a:ext>
              </a:extLst>
            </p:cNvPr>
            <p:cNvSpPr/>
            <p:nvPr/>
          </p:nvSpPr>
          <p:spPr>
            <a:xfrm>
              <a:off x="857761" y="3114866"/>
              <a:ext cx="3851564" cy="726602"/>
            </a:xfrm>
            <a:prstGeom prst="roundRect">
              <a:avLst>
                <a:gd name="adj" fmla="val 50000"/>
              </a:avLst>
            </a:prstGeom>
            <a:solidFill>
              <a:schemeClr val="bg1"/>
            </a:solid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DC5624D-A0B5-00F4-D9E5-2DE1A7983C23}"/>
                </a:ext>
              </a:extLst>
            </p:cNvPr>
            <p:cNvSpPr txBox="1"/>
            <p:nvPr/>
          </p:nvSpPr>
          <p:spPr>
            <a:xfrm>
              <a:off x="510988" y="3155225"/>
              <a:ext cx="4643768" cy="686241"/>
            </a:xfrm>
            <a:prstGeom prst="rect">
              <a:avLst/>
            </a:prstGeom>
            <a:noFill/>
            <a:ln>
              <a:noFill/>
            </a:ln>
          </p:spPr>
          <p:txBody>
            <a:bodyPr wrap="square" rtlCol="0">
              <a:spAutoFit/>
            </a:bodyPr>
            <a:lstStyle/>
            <a:p>
              <a:pPr algn="ctr"/>
              <a:r>
                <a:rPr lang="en-US" sz="3200" dirty="0">
                  <a:solidFill>
                    <a:srgbClr val="C00000"/>
                  </a:solidFill>
                  <a:latin typeface="Helvetica Light" panose="020B0403020202020204" pitchFamily="34" charset="0"/>
                </a:rPr>
                <a:t>high survival</a:t>
              </a:r>
              <a:endParaRPr lang="en-US" sz="3200" dirty="0">
                <a:solidFill>
                  <a:srgbClr val="C00000"/>
                </a:solidFill>
                <a:latin typeface="Neris Light" pitchFamily="2" charset="77"/>
              </a:endParaRPr>
            </a:p>
          </p:txBody>
        </p:sp>
      </p:grpSp>
      <p:grpSp>
        <p:nvGrpSpPr>
          <p:cNvPr id="11" name="Group 10">
            <a:extLst>
              <a:ext uri="{FF2B5EF4-FFF2-40B4-BE49-F238E27FC236}">
                <a16:creationId xmlns:a16="http://schemas.microsoft.com/office/drawing/2014/main" id="{88616665-C04F-67B9-54F7-6B69B1571637}"/>
              </a:ext>
            </a:extLst>
          </p:cNvPr>
          <p:cNvGrpSpPr/>
          <p:nvPr/>
        </p:nvGrpSpPr>
        <p:grpSpPr>
          <a:xfrm>
            <a:off x="3908811" y="5681955"/>
            <a:ext cx="3206884" cy="1111610"/>
            <a:chOff x="510988" y="3114866"/>
            <a:chExt cx="4643768" cy="1304489"/>
          </a:xfrm>
        </p:grpSpPr>
        <p:sp>
          <p:nvSpPr>
            <p:cNvPr id="12" name="Rounded Rectangle 11">
              <a:extLst>
                <a:ext uri="{FF2B5EF4-FFF2-40B4-BE49-F238E27FC236}">
                  <a16:creationId xmlns:a16="http://schemas.microsoft.com/office/drawing/2014/main" id="{722828A1-BC3D-75AE-282F-AA6CF74517CA}"/>
                </a:ext>
              </a:extLst>
            </p:cNvPr>
            <p:cNvSpPr/>
            <p:nvPr/>
          </p:nvSpPr>
          <p:spPr>
            <a:xfrm>
              <a:off x="857761" y="3114866"/>
              <a:ext cx="3851564" cy="726602"/>
            </a:xfrm>
            <a:prstGeom prst="roundRect">
              <a:avLst>
                <a:gd name="adj" fmla="val 50000"/>
              </a:avLst>
            </a:prstGeom>
            <a:solidFill>
              <a:schemeClr val="bg1"/>
            </a:solidFill>
            <a:ln w="571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E62D824-3038-20FF-D30F-4B20845966A0}"/>
                </a:ext>
              </a:extLst>
            </p:cNvPr>
            <p:cNvSpPr txBox="1"/>
            <p:nvPr/>
          </p:nvSpPr>
          <p:spPr>
            <a:xfrm>
              <a:off x="510988" y="3155225"/>
              <a:ext cx="4643768" cy="1264130"/>
            </a:xfrm>
            <a:prstGeom prst="rect">
              <a:avLst/>
            </a:prstGeom>
            <a:noFill/>
            <a:ln>
              <a:noFill/>
            </a:ln>
          </p:spPr>
          <p:txBody>
            <a:bodyPr wrap="square" rtlCol="0">
              <a:spAutoFit/>
            </a:bodyPr>
            <a:lstStyle/>
            <a:p>
              <a:pPr algn="ctr"/>
              <a:r>
                <a:rPr lang="en-US" sz="3200" dirty="0">
                  <a:solidFill>
                    <a:schemeClr val="accent6"/>
                  </a:solidFill>
                  <a:latin typeface="Helvetica Light" panose="020B0403020202020204" pitchFamily="34" charset="0"/>
                </a:rPr>
                <a:t>low survival</a:t>
              </a:r>
              <a:endParaRPr lang="en-US" sz="3200" dirty="0">
                <a:solidFill>
                  <a:schemeClr val="accent6"/>
                </a:solidFill>
                <a:latin typeface="Neris Light" pitchFamily="2" charset="77"/>
              </a:endParaRPr>
            </a:p>
          </p:txBody>
        </p:sp>
      </p:grpSp>
      <p:pic>
        <p:nvPicPr>
          <p:cNvPr id="14" name="Picture 13">
            <a:extLst>
              <a:ext uri="{FF2B5EF4-FFF2-40B4-BE49-F238E27FC236}">
                <a16:creationId xmlns:a16="http://schemas.microsoft.com/office/drawing/2014/main" id="{EBD303FB-6448-B20C-C69F-4EA2BFC31E42}"/>
              </a:ext>
            </a:extLst>
          </p:cNvPr>
          <p:cNvPicPr>
            <a:picLocks noChangeAspect="1"/>
          </p:cNvPicPr>
          <p:nvPr/>
        </p:nvPicPr>
        <p:blipFill>
          <a:blip r:embed="rId4"/>
          <a:stretch>
            <a:fillRect/>
          </a:stretch>
        </p:blipFill>
        <p:spPr>
          <a:xfrm>
            <a:off x="1909633" y="146054"/>
            <a:ext cx="3543299" cy="1388590"/>
          </a:xfrm>
          <a:prstGeom prst="rect">
            <a:avLst/>
          </a:prstGeom>
        </p:spPr>
      </p:pic>
      <p:sp>
        <p:nvSpPr>
          <p:cNvPr id="15" name="TextBox 14">
            <a:extLst>
              <a:ext uri="{FF2B5EF4-FFF2-40B4-BE49-F238E27FC236}">
                <a16:creationId xmlns:a16="http://schemas.microsoft.com/office/drawing/2014/main" id="{7F5DDB8B-F667-64C1-81E5-C0E81415ABB9}"/>
              </a:ext>
            </a:extLst>
          </p:cNvPr>
          <p:cNvSpPr txBox="1"/>
          <p:nvPr/>
        </p:nvSpPr>
        <p:spPr>
          <a:xfrm>
            <a:off x="6923314" y="1638795"/>
            <a:ext cx="5268685" cy="3774034"/>
          </a:xfrm>
          <a:prstGeom prst="rect">
            <a:avLst/>
          </a:prstGeom>
          <a:noFill/>
        </p:spPr>
        <p:txBody>
          <a:bodyPr wrap="square" lIns="90000" rtlCol="0">
            <a:noAutofit/>
          </a:bodyPr>
          <a:lstStyle/>
          <a:p>
            <a:pPr>
              <a:lnSpc>
                <a:spcPts val="5000"/>
              </a:lnSpc>
            </a:pPr>
            <a:r>
              <a:rPr lang="en-US" sz="4400" dirty="0">
                <a:solidFill>
                  <a:schemeClr val="bg1"/>
                </a:solidFill>
                <a:latin typeface="Helvetica Light" panose="020B0403020202020204" pitchFamily="34" charset="0"/>
              </a:rPr>
              <a:t>TRAITS MAP</a:t>
            </a:r>
            <a:br>
              <a:rPr lang="en-US" sz="4400" dirty="0">
                <a:solidFill>
                  <a:schemeClr val="bg1"/>
                </a:solidFill>
                <a:latin typeface="Helvetica Light" panose="020B0403020202020204" pitchFamily="34" charset="0"/>
              </a:rPr>
            </a:br>
            <a:r>
              <a:rPr lang="en-US" sz="4400" dirty="0">
                <a:solidFill>
                  <a:schemeClr val="bg1"/>
                </a:solidFill>
                <a:latin typeface="Helvetica Light" panose="020B0403020202020204" pitchFamily="34" charset="0"/>
              </a:rPr>
              <a:t>TO A </a:t>
            </a:r>
            <a:r>
              <a:rPr lang="en-US" sz="4400" dirty="0">
                <a:solidFill>
                  <a:schemeClr val="accent3">
                    <a:lumMod val="50000"/>
                  </a:schemeClr>
                </a:solidFill>
                <a:latin typeface="Helvetica Light" panose="020B0403020202020204" pitchFamily="34" charset="0"/>
              </a:rPr>
              <a:t>LANDSCAPE</a:t>
            </a:r>
          </a:p>
          <a:p>
            <a:pPr>
              <a:lnSpc>
                <a:spcPts val="5000"/>
              </a:lnSpc>
            </a:pPr>
            <a:r>
              <a:rPr lang="en-US" sz="4400" dirty="0">
                <a:solidFill>
                  <a:schemeClr val="bg1"/>
                </a:solidFill>
                <a:latin typeface="Helvetica Light" panose="020B0403020202020204" pitchFamily="34" charset="0"/>
              </a:rPr>
              <a:t>WHERE THE CONCENTRATION OF POINTS INDICATES AN</a:t>
            </a:r>
            <a:r>
              <a:rPr lang="en-US" sz="4400" dirty="0">
                <a:solidFill>
                  <a:schemeClr val="accent3">
                    <a:lumMod val="50000"/>
                  </a:schemeClr>
                </a:solidFill>
                <a:latin typeface="Helvetica Light" panose="020B0403020202020204" pitchFamily="34" charset="0"/>
              </a:rPr>
              <a:t> ADAPTIVE PEAK</a:t>
            </a:r>
          </a:p>
          <a:p>
            <a:pPr>
              <a:lnSpc>
                <a:spcPts val="5000"/>
              </a:lnSpc>
            </a:pPr>
            <a:endParaRPr lang="en-US" sz="4400" dirty="0">
              <a:solidFill>
                <a:schemeClr val="bg1"/>
              </a:solidFill>
              <a:latin typeface="Helvetica Light" panose="020B0403020202020204" pitchFamily="34" charset="0"/>
            </a:endParaRPr>
          </a:p>
        </p:txBody>
      </p:sp>
    </p:spTree>
    <p:extLst>
      <p:ext uri="{BB962C8B-B14F-4D97-AF65-F5344CB8AC3E}">
        <p14:creationId xmlns:p14="http://schemas.microsoft.com/office/powerpoint/2010/main" val="1955399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C441B8E-6083-C74B-3717-8B8D98188FBD}"/>
              </a:ext>
            </a:extLst>
          </p:cNvPr>
          <p:cNvSpPr/>
          <p:nvPr/>
        </p:nvSpPr>
        <p:spPr>
          <a:xfrm>
            <a:off x="6316499" y="0"/>
            <a:ext cx="5875501" cy="6858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C9C0EB3-4392-92E9-B5A2-7D1E93EF87B4}"/>
              </a:ext>
            </a:extLst>
          </p:cNvPr>
          <p:cNvPicPr>
            <a:picLocks noChangeAspect="1"/>
          </p:cNvPicPr>
          <p:nvPr/>
        </p:nvPicPr>
        <p:blipFill>
          <a:blip r:embed="rId3"/>
          <a:stretch>
            <a:fillRect/>
          </a:stretch>
        </p:blipFill>
        <p:spPr>
          <a:xfrm>
            <a:off x="261666" y="1396554"/>
            <a:ext cx="5589508" cy="5169783"/>
          </a:xfrm>
          <a:prstGeom prst="rect">
            <a:avLst/>
          </a:prstGeom>
        </p:spPr>
      </p:pic>
      <p:sp>
        <p:nvSpPr>
          <p:cNvPr id="6" name="Arc 5">
            <a:extLst>
              <a:ext uri="{FF2B5EF4-FFF2-40B4-BE49-F238E27FC236}">
                <a16:creationId xmlns:a16="http://schemas.microsoft.com/office/drawing/2014/main" id="{025B883C-8A0F-3101-F723-2D8A208D7957}"/>
              </a:ext>
            </a:extLst>
          </p:cNvPr>
          <p:cNvSpPr/>
          <p:nvPr/>
        </p:nvSpPr>
        <p:spPr>
          <a:xfrm rot="16200000">
            <a:off x="1615316" y="3204725"/>
            <a:ext cx="2388100" cy="2566357"/>
          </a:xfrm>
          <a:prstGeom prst="arc">
            <a:avLst/>
          </a:prstGeom>
          <a:ln w="57150" cap="rnd">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Arc 6">
            <a:extLst>
              <a:ext uri="{FF2B5EF4-FFF2-40B4-BE49-F238E27FC236}">
                <a16:creationId xmlns:a16="http://schemas.microsoft.com/office/drawing/2014/main" id="{0A37B73B-4913-7B1B-CBA3-8639DC716543}"/>
              </a:ext>
            </a:extLst>
          </p:cNvPr>
          <p:cNvSpPr/>
          <p:nvPr/>
        </p:nvSpPr>
        <p:spPr>
          <a:xfrm rot="5772928" flipH="1">
            <a:off x="3388166" y="4605704"/>
            <a:ext cx="2066995" cy="2221284"/>
          </a:xfrm>
          <a:prstGeom prst="arc">
            <a:avLst/>
          </a:prstGeom>
          <a:ln w="57150" cap="rnd">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8" name="Group 7">
            <a:extLst>
              <a:ext uri="{FF2B5EF4-FFF2-40B4-BE49-F238E27FC236}">
                <a16:creationId xmlns:a16="http://schemas.microsoft.com/office/drawing/2014/main" id="{55B75E88-4504-C7DC-E3E6-E5E877DE1CC7}"/>
              </a:ext>
            </a:extLst>
          </p:cNvPr>
          <p:cNvGrpSpPr/>
          <p:nvPr/>
        </p:nvGrpSpPr>
        <p:grpSpPr>
          <a:xfrm>
            <a:off x="-90765" y="4453844"/>
            <a:ext cx="3296420" cy="619168"/>
            <a:chOff x="510988" y="3114866"/>
            <a:chExt cx="4643768" cy="726602"/>
          </a:xfrm>
        </p:grpSpPr>
        <p:sp>
          <p:nvSpPr>
            <p:cNvPr id="9" name="Rounded Rectangle 8">
              <a:extLst>
                <a:ext uri="{FF2B5EF4-FFF2-40B4-BE49-F238E27FC236}">
                  <a16:creationId xmlns:a16="http://schemas.microsoft.com/office/drawing/2014/main" id="{344D962B-7C4B-5679-602E-707527268675}"/>
                </a:ext>
              </a:extLst>
            </p:cNvPr>
            <p:cNvSpPr/>
            <p:nvPr/>
          </p:nvSpPr>
          <p:spPr>
            <a:xfrm>
              <a:off x="857761" y="3114866"/>
              <a:ext cx="3851564" cy="726602"/>
            </a:xfrm>
            <a:prstGeom prst="roundRect">
              <a:avLst>
                <a:gd name="adj" fmla="val 50000"/>
              </a:avLst>
            </a:prstGeom>
            <a:solidFill>
              <a:schemeClr val="bg1"/>
            </a:solid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DC5624D-A0B5-00F4-D9E5-2DE1A7983C23}"/>
                </a:ext>
              </a:extLst>
            </p:cNvPr>
            <p:cNvSpPr txBox="1"/>
            <p:nvPr/>
          </p:nvSpPr>
          <p:spPr>
            <a:xfrm>
              <a:off x="510988" y="3155225"/>
              <a:ext cx="4643768" cy="686241"/>
            </a:xfrm>
            <a:prstGeom prst="rect">
              <a:avLst/>
            </a:prstGeom>
            <a:noFill/>
            <a:ln>
              <a:noFill/>
            </a:ln>
          </p:spPr>
          <p:txBody>
            <a:bodyPr wrap="square" rtlCol="0">
              <a:spAutoFit/>
            </a:bodyPr>
            <a:lstStyle/>
            <a:p>
              <a:pPr algn="ctr"/>
              <a:r>
                <a:rPr lang="en-US" sz="3200" dirty="0">
                  <a:solidFill>
                    <a:srgbClr val="C00000"/>
                  </a:solidFill>
                  <a:latin typeface="Helvetica Light" panose="020B0403020202020204" pitchFamily="34" charset="0"/>
                </a:rPr>
                <a:t>high survival</a:t>
              </a:r>
              <a:endParaRPr lang="en-US" sz="3200" dirty="0">
                <a:solidFill>
                  <a:srgbClr val="C00000"/>
                </a:solidFill>
                <a:latin typeface="Neris Light" pitchFamily="2" charset="77"/>
              </a:endParaRPr>
            </a:p>
          </p:txBody>
        </p:sp>
      </p:grpSp>
      <p:grpSp>
        <p:nvGrpSpPr>
          <p:cNvPr id="11" name="Group 10">
            <a:extLst>
              <a:ext uri="{FF2B5EF4-FFF2-40B4-BE49-F238E27FC236}">
                <a16:creationId xmlns:a16="http://schemas.microsoft.com/office/drawing/2014/main" id="{88616665-C04F-67B9-54F7-6B69B1571637}"/>
              </a:ext>
            </a:extLst>
          </p:cNvPr>
          <p:cNvGrpSpPr/>
          <p:nvPr/>
        </p:nvGrpSpPr>
        <p:grpSpPr>
          <a:xfrm>
            <a:off x="3908811" y="5681955"/>
            <a:ext cx="3206884" cy="1111610"/>
            <a:chOff x="510988" y="3114866"/>
            <a:chExt cx="4643768" cy="1304489"/>
          </a:xfrm>
        </p:grpSpPr>
        <p:sp>
          <p:nvSpPr>
            <p:cNvPr id="12" name="Rounded Rectangle 11">
              <a:extLst>
                <a:ext uri="{FF2B5EF4-FFF2-40B4-BE49-F238E27FC236}">
                  <a16:creationId xmlns:a16="http://schemas.microsoft.com/office/drawing/2014/main" id="{722828A1-BC3D-75AE-282F-AA6CF74517CA}"/>
                </a:ext>
              </a:extLst>
            </p:cNvPr>
            <p:cNvSpPr/>
            <p:nvPr/>
          </p:nvSpPr>
          <p:spPr>
            <a:xfrm>
              <a:off x="857761" y="3114866"/>
              <a:ext cx="3851564" cy="726602"/>
            </a:xfrm>
            <a:prstGeom prst="roundRect">
              <a:avLst>
                <a:gd name="adj" fmla="val 50000"/>
              </a:avLst>
            </a:prstGeom>
            <a:solidFill>
              <a:schemeClr val="bg1"/>
            </a:solidFill>
            <a:ln w="571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E62D824-3038-20FF-D30F-4B20845966A0}"/>
                </a:ext>
              </a:extLst>
            </p:cNvPr>
            <p:cNvSpPr txBox="1"/>
            <p:nvPr/>
          </p:nvSpPr>
          <p:spPr>
            <a:xfrm>
              <a:off x="510988" y="3155225"/>
              <a:ext cx="4643768" cy="1264130"/>
            </a:xfrm>
            <a:prstGeom prst="rect">
              <a:avLst/>
            </a:prstGeom>
            <a:noFill/>
            <a:ln>
              <a:noFill/>
            </a:ln>
          </p:spPr>
          <p:txBody>
            <a:bodyPr wrap="square" rtlCol="0">
              <a:spAutoFit/>
            </a:bodyPr>
            <a:lstStyle/>
            <a:p>
              <a:pPr algn="ctr"/>
              <a:r>
                <a:rPr lang="en-US" sz="3200" dirty="0">
                  <a:solidFill>
                    <a:schemeClr val="accent6"/>
                  </a:solidFill>
                  <a:latin typeface="Helvetica Light" panose="020B0403020202020204" pitchFamily="34" charset="0"/>
                </a:rPr>
                <a:t>low survival</a:t>
              </a:r>
              <a:endParaRPr lang="en-US" sz="3200" dirty="0">
                <a:solidFill>
                  <a:schemeClr val="accent6"/>
                </a:solidFill>
                <a:latin typeface="Neris Light" pitchFamily="2" charset="77"/>
              </a:endParaRPr>
            </a:p>
          </p:txBody>
        </p:sp>
      </p:grpSp>
      <p:pic>
        <p:nvPicPr>
          <p:cNvPr id="14" name="Picture 13">
            <a:extLst>
              <a:ext uri="{FF2B5EF4-FFF2-40B4-BE49-F238E27FC236}">
                <a16:creationId xmlns:a16="http://schemas.microsoft.com/office/drawing/2014/main" id="{EBD303FB-6448-B20C-C69F-4EA2BFC31E42}"/>
              </a:ext>
            </a:extLst>
          </p:cNvPr>
          <p:cNvPicPr>
            <a:picLocks noChangeAspect="1"/>
          </p:cNvPicPr>
          <p:nvPr/>
        </p:nvPicPr>
        <p:blipFill>
          <a:blip r:embed="rId4"/>
          <a:stretch>
            <a:fillRect/>
          </a:stretch>
        </p:blipFill>
        <p:spPr>
          <a:xfrm>
            <a:off x="1909633" y="146054"/>
            <a:ext cx="3543299" cy="1388590"/>
          </a:xfrm>
          <a:prstGeom prst="rect">
            <a:avLst/>
          </a:prstGeom>
        </p:spPr>
      </p:pic>
      <p:sp>
        <p:nvSpPr>
          <p:cNvPr id="15" name="TextBox 14">
            <a:extLst>
              <a:ext uri="{FF2B5EF4-FFF2-40B4-BE49-F238E27FC236}">
                <a16:creationId xmlns:a16="http://schemas.microsoft.com/office/drawing/2014/main" id="{7F5DDB8B-F667-64C1-81E5-C0E81415ABB9}"/>
              </a:ext>
            </a:extLst>
          </p:cNvPr>
          <p:cNvSpPr txBox="1"/>
          <p:nvPr/>
        </p:nvSpPr>
        <p:spPr>
          <a:xfrm>
            <a:off x="6316498" y="2480441"/>
            <a:ext cx="5875502" cy="2932387"/>
          </a:xfrm>
          <a:prstGeom prst="rect">
            <a:avLst/>
          </a:prstGeom>
          <a:noFill/>
        </p:spPr>
        <p:txBody>
          <a:bodyPr wrap="square" lIns="90000" rtlCol="0">
            <a:noAutofit/>
          </a:bodyPr>
          <a:lstStyle/>
          <a:p>
            <a:pPr algn="ctr">
              <a:lnSpc>
                <a:spcPts val="5000"/>
              </a:lnSpc>
            </a:pPr>
            <a:r>
              <a:rPr lang="en-US" sz="4400" dirty="0">
                <a:solidFill>
                  <a:schemeClr val="bg1"/>
                </a:solidFill>
                <a:latin typeface="Helvetica Light" panose="020B0403020202020204" pitchFamily="34" charset="0"/>
              </a:rPr>
              <a:t>HELLO</a:t>
            </a:r>
          </a:p>
          <a:p>
            <a:pPr algn="ctr">
              <a:lnSpc>
                <a:spcPts val="5000"/>
              </a:lnSpc>
            </a:pPr>
            <a:r>
              <a:rPr lang="en-US" sz="4400" i="1" dirty="0">
                <a:solidFill>
                  <a:schemeClr val="accent3">
                    <a:lumMod val="50000"/>
                  </a:schemeClr>
                </a:solidFill>
                <a:latin typeface="Helvetica Light" panose="020B0403020202020204" pitchFamily="34" charset="0"/>
              </a:rPr>
              <a:t>ADAPTIVE LANDSCAPE</a:t>
            </a:r>
          </a:p>
        </p:txBody>
      </p:sp>
    </p:spTree>
    <p:extLst>
      <p:ext uri="{BB962C8B-B14F-4D97-AF65-F5344CB8AC3E}">
        <p14:creationId xmlns:p14="http://schemas.microsoft.com/office/powerpoint/2010/main" val="221119392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7924</TotalTime>
  <Words>1426</Words>
  <Application>Microsoft Macintosh PowerPoint</Application>
  <PresentationFormat>Widescreen</PresentationFormat>
  <Paragraphs>220</Paragraphs>
  <Slides>37</Slides>
  <Notes>24</Notes>
  <HiddenSlides>8</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Calibri</vt:lpstr>
      <vt:lpstr>Calibri Light</vt:lpstr>
      <vt:lpstr>Helvetica</vt:lpstr>
      <vt:lpstr>Helvetica Light</vt:lpstr>
      <vt:lpstr>Neris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Brennan</dc:creator>
  <cp:lastModifiedBy>Ian Brennan</cp:lastModifiedBy>
  <cp:revision>89</cp:revision>
  <dcterms:created xsi:type="dcterms:W3CDTF">2024-10-22T14:06:27Z</dcterms:created>
  <dcterms:modified xsi:type="dcterms:W3CDTF">2024-11-21T03:53:12Z</dcterms:modified>
</cp:coreProperties>
</file>